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90" r:id="rId3"/>
    <p:sldId id="291" r:id="rId4"/>
    <p:sldId id="256" r:id="rId5"/>
    <p:sldId id="28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292" r:id="rId29"/>
    <p:sldId id="283" r:id="rId30"/>
    <p:sldId id="284" r:id="rId31"/>
    <p:sldId id="285" r:id="rId32"/>
    <p:sldId id="286" r:id="rId33"/>
    <p:sldId id="289" r:id="rId34"/>
    <p:sldId id="316" r:id="rId35"/>
    <p:sldId id="293" r:id="rId36"/>
  </p:sldIdLst>
  <p:sldSz cx="12192000" cy="6858000"/>
  <p:notesSz cx="7019925" cy="93059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FE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0" autoAdjust="0"/>
    <p:restoredTop sz="73786" autoAdjust="0"/>
  </p:normalViewPr>
  <p:slideViewPr>
    <p:cSldViewPr snapToGrid="0">
      <p:cViewPr>
        <p:scale>
          <a:sx n="67" d="100"/>
          <a:sy n="67" d="100"/>
        </p:scale>
        <p:origin x="79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4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0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69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9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26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0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80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480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9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4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99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81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2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자마린 폼스에서는 몇 가지 </a:t>
            </a:r>
            <a:r>
              <a:rPr lang="en-US" altLang="ko-KR" dirty="0"/>
              <a:t>Page </a:t>
            </a:r>
            <a:r>
              <a:rPr lang="ko-KR" altLang="en-US" dirty="0"/>
              <a:t>타입들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컨트롤들을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자마린 폼스를 이용해서 작성하면 </a:t>
            </a:r>
            <a:r>
              <a:rPr lang="en-US" altLang="ko-KR" dirty="0"/>
              <a:t>UI </a:t>
            </a:r>
            <a:r>
              <a:rPr lang="ko-KR" altLang="en-US" dirty="0"/>
              <a:t>까지 한방에 개발할 수 있는것이죠</a:t>
            </a:r>
            <a:r>
              <a:rPr lang="en-US" altLang="ko-KR" dirty="0"/>
              <a:t>. </a:t>
            </a:r>
            <a:r>
              <a:rPr lang="ko-KR" altLang="en-US" dirty="0"/>
              <a:t>말 그대로 </a:t>
            </a:r>
            <a:r>
              <a:rPr lang="en-US" altLang="ko-KR" dirty="0"/>
              <a:t>Write Ones Runs </a:t>
            </a:r>
            <a:r>
              <a:rPr lang="en-US" altLang="ko-KR" dirty="0" err="1"/>
              <a:t>EveryWhere</a:t>
            </a:r>
            <a:r>
              <a:rPr lang="en-US" altLang="ko-KR" dirty="0"/>
              <a:t> </a:t>
            </a:r>
            <a:r>
              <a:rPr lang="ko-KR" altLang="en-US" dirty="0"/>
              <a:t>가 되는 셈이죠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가끔가다 자마린 소개 영상에서 보면 헬로우 월드나 같은 애플리케이션이 세 폰에서 다돌아가는 영상 데모 나오잖아요</a:t>
            </a:r>
            <a:r>
              <a:rPr lang="en-US" altLang="ko-KR" dirty="0"/>
              <a:t>? </a:t>
            </a:r>
            <a:r>
              <a:rPr lang="ko-KR" altLang="en-US" dirty="0"/>
              <a:t>그게 바로 자마린 폼스 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89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8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28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보여드리는게 바로 자마린 폼즈를 이용하여 보여지는 </a:t>
            </a:r>
            <a:r>
              <a:rPr lang="en-US" altLang="ko-KR" dirty="0"/>
              <a:t>UI </a:t>
            </a:r>
            <a:r>
              <a:rPr lang="ko-KR" altLang="en-US" dirty="0"/>
              <a:t>부분을 작성한 것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를 자마린 폼즈로 공통으로 작성하고 세가지 플랫폼에서 보시고 계신 건데요</a:t>
            </a:r>
            <a:r>
              <a:rPr lang="en-US" altLang="ko-KR" dirty="0"/>
              <a:t>! </a:t>
            </a:r>
            <a:r>
              <a:rPr lang="ko-KR" altLang="en-US" dirty="0"/>
              <a:t>어떠세요</a:t>
            </a:r>
            <a:r>
              <a:rPr lang="en-US" altLang="ko-KR" dirty="0"/>
              <a:t>? </a:t>
            </a:r>
            <a:r>
              <a:rPr lang="ko-KR" altLang="en-US" dirty="0"/>
              <a:t>완전히 똑같지는 않지만 유사하죠</a:t>
            </a:r>
            <a:r>
              <a:rPr lang="en-US" altLang="ko-KR" dirty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13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81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58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맥 윈도우에 설치가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맥북에는 </a:t>
            </a:r>
            <a:r>
              <a:rPr lang="en-US" altLang="ko-KR" dirty="0"/>
              <a:t>Visual Studio for Mac</a:t>
            </a:r>
            <a:r>
              <a:rPr lang="ko-KR" altLang="en-US" dirty="0"/>
              <a:t>을 설치하면 되시구요 윈도우에는 </a:t>
            </a:r>
            <a:r>
              <a:rPr lang="en-US" altLang="ko-KR" dirty="0"/>
              <a:t>Visual Studio</a:t>
            </a:r>
            <a:r>
              <a:rPr lang="ko-KR" altLang="en-US" dirty="0"/>
              <a:t>를 설치하시면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참고로 맥은 원래 </a:t>
            </a:r>
            <a:r>
              <a:rPr lang="en-US" altLang="ko-KR" dirty="0"/>
              <a:t>Xamarin</a:t>
            </a:r>
            <a:r>
              <a:rPr lang="ko-KR" altLang="en-US" dirty="0"/>
              <a:t>을 위한 별도의 </a:t>
            </a:r>
            <a:r>
              <a:rPr lang="en-US" altLang="ko-KR" dirty="0"/>
              <a:t>IDE</a:t>
            </a:r>
            <a:r>
              <a:rPr lang="ko-KR" altLang="en-US" dirty="0"/>
              <a:t>가 있었어요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en-US" altLang="ko-KR" dirty="0"/>
              <a:t>Xamarin Studio</a:t>
            </a:r>
            <a:r>
              <a:rPr lang="ko-KR" altLang="en-US" dirty="0"/>
              <a:t>라는 게 있었는데 마이크로 소프트가 자마린 인수하고</a:t>
            </a:r>
            <a:r>
              <a:rPr lang="en-US" altLang="ko-KR" dirty="0"/>
              <a:t>, </a:t>
            </a:r>
            <a:r>
              <a:rPr lang="ko-KR" altLang="en-US" dirty="0"/>
              <a:t>또 이번에 </a:t>
            </a:r>
            <a:r>
              <a:rPr lang="en-US" altLang="ko-KR" dirty="0"/>
              <a:t>Visual Studio for mac</a:t>
            </a:r>
            <a:r>
              <a:rPr lang="ko-KR" altLang="en-US" dirty="0"/>
              <a:t>이 나오면서 이제 자마린 맥 개발 환경은 </a:t>
            </a:r>
            <a:r>
              <a:rPr lang="en-US" altLang="ko-KR" dirty="0"/>
              <a:t>Visual Studio for mac</a:t>
            </a:r>
            <a:r>
              <a:rPr lang="ko-KR" altLang="en-US" dirty="0"/>
              <a:t>으로 통일 되가고 있습니다</a:t>
            </a:r>
            <a:r>
              <a:rPr lang="en-US" altLang="ko-KR" dirty="0"/>
              <a:t>. </a:t>
            </a:r>
            <a:r>
              <a:rPr lang="ko-KR" altLang="en-US" dirty="0"/>
              <a:t>그러니 맥에서 개발하시는 분들은 비주얼 스튜디오 포 맥을 설치하는 것을 추천드려요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개발할 수 있는 플랫폼 차이가 있는데요</a:t>
            </a:r>
            <a:r>
              <a:rPr lang="en-US" altLang="ko-KR" dirty="0"/>
              <a:t>. </a:t>
            </a:r>
            <a:r>
              <a:rPr lang="ko-KR" altLang="en-US" dirty="0"/>
              <a:t>맥에서는 윈도우 개발을못합니다</a:t>
            </a:r>
            <a:r>
              <a:rPr lang="en-US" altLang="ko-KR" dirty="0"/>
              <a:t>. (</a:t>
            </a:r>
            <a:r>
              <a:rPr lang="ko-KR" altLang="en-US" dirty="0"/>
              <a:t>뭐 물론 상관 없으신 분들도 꽤 계실수도 있지만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그렇기 때문에 맥에서는 </a:t>
            </a:r>
            <a:r>
              <a:rPr lang="en-US" altLang="ko-KR" dirty="0"/>
              <a:t>iOS, </a:t>
            </a:r>
            <a:r>
              <a:rPr lang="en-US" altLang="ko-KR" dirty="0" err="1"/>
              <a:t>Andorid</a:t>
            </a:r>
            <a:r>
              <a:rPr lang="en-US" altLang="ko-KR" dirty="0"/>
              <a:t> </a:t>
            </a:r>
            <a:r>
              <a:rPr lang="ko-KR" altLang="en-US" dirty="0"/>
              <a:t>만 개발할 수가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윈도우에서는 다 개발이 가능하지요</a:t>
            </a:r>
            <a:r>
              <a:rPr lang="en-US" altLang="ko-KR" dirty="0"/>
              <a:t>. </a:t>
            </a:r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안드로이드 </a:t>
            </a:r>
            <a:r>
              <a:rPr lang="en-US" altLang="ko-KR" dirty="0"/>
              <a:t>, iOS 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iOS </a:t>
            </a:r>
            <a:r>
              <a:rPr lang="ko-KR" altLang="en-US" dirty="0"/>
              <a:t>개발은 가능한데 빌드를 못시켜요</a:t>
            </a:r>
            <a:r>
              <a:rPr lang="en-US" altLang="ko-KR" dirty="0"/>
              <a:t>. </a:t>
            </a:r>
            <a:r>
              <a:rPr lang="ko-KR" altLang="en-US" dirty="0"/>
              <a:t>그래서 애플리케이션 만들고 확인해보려면 맥이 반드시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윈도우 에서 개발하고 맥북 연결시켜서 아이폰 앱 결과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둘다 다 있어서 번갈아 가며 쓰고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윈도우에서 맥 어떻게 연결할 수 있는지 알려 드리겠습니다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08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말씀드렸다싶이 </a:t>
            </a:r>
            <a:r>
              <a:rPr lang="en-US" altLang="ko-KR" dirty="0"/>
              <a:t>iOS</a:t>
            </a:r>
            <a:r>
              <a:rPr lang="ko-KR" altLang="en-US" dirty="0"/>
              <a:t>를 빌드하려면 반드시 </a:t>
            </a:r>
            <a:r>
              <a:rPr lang="en-US" altLang="ko-KR" dirty="0"/>
              <a:t>Mac</a:t>
            </a:r>
            <a:r>
              <a:rPr lang="ko-KR" altLang="en-US" dirty="0"/>
              <a:t>이 필요하구요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하는데 같은 네트워크에 있어야 합니다</a:t>
            </a:r>
            <a:endParaRPr lang="en-US" altLang="ko-KR" dirty="0"/>
          </a:p>
          <a:p>
            <a:r>
              <a:rPr lang="ko-KR" altLang="en-US" dirty="0"/>
              <a:t>저번에 저도 실수한 것이 지금 제 윈도우 </a:t>
            </a:r>
            <a:r>
              <a:rPr lang="en-US" altLang="ko-KR" dirty="0"/>
              <a:t>PC</a:t>
            </a:r>
            <a:r>
              <a:rPr lang="ko-KR" altLang="en-US" dirty="0"/>
              <a:t>는 회사 내부네트웍으로 연결해두고</a:t>
            </a:r>
            <a:r>
              <a:rPr lang="en-US" altLang="ko-KR" dirty="0"/>
              <a:t>, </a:t>
            </a:r>
            <a:r>
              <a:rPr lang="ko-KR" altLang="en-US" dirty="0"/>
              <a:t>맥북은 방문자용 네트워크로 연결해두니 </a:t>
            </a:r>
            <a:r>
              <a:rPr lang="en-US" altLang="ko-KR" dirty="0"/>
              <a:t>IP </a:t>
            </a:r>
            <a:r>
              <a:rPr lang="ko-KR" altLang="en-US" dirty="0"/>
              <a:t>주소 잘 입력했는데 안되는 거에요</a:t>
            </a:r>
            <a:endParaRPr lang="en-US" altLang="ko-KR" dirty="0"/>
          </a:p>
          <a:p>
            <a:r>
              <a:rPr lang="ko-KR" altLang="en-US" dirty="0"/>
              <a:t>그래서 이런 점 잘 기억해두시기 바랍니다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연결방식은 </a:t>
            </a:r>
            <a:r>
              <a:rPr lang="en-US" altLang="ko-KR" dirty="0"/>
              <a:t>MAC </a:t>
            </a:r>
            <a:r>
              <a:rPr lang="ko-KR" altLang="en-US" dirty="0"/>
              <a:t>사용자 자격정보 있잖아요 그것을 이용해서 서로 </a:t>
            </a:r>
            <a:r>
              <a:rPr lang="en-US" altLang="ko-KR" dirty="0"/>
              <a:t>SSH </a:t>
            </a:r>
            <a:r>
              <a:rPr lang="ko-KR" altLang="en-US" dirty="0"/>
              <a:t>세션을 맺고 통신한다고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백문이 불여일견  </a:t>
            </a:r>
            <a:r>
              <a:rPr lang="en-US" altLang="ko-KR" dirty="0"/>
              <a:t>- </a:t>
            </a:r>
            <a:r>
              <a:rPr lang="ko-KR" altLang="en-US" dirty="0"/>
              <a:t>실제로 윈도우 </a:t>
            </a:r>
            <a:r>
              <a:rPr lang="en-US" altLang="ko-KR" dirty="0"/>
              <a:t>PC</a:t>
            </a:r>
            <a:r>
              <a:rPr lang="ko-KR" altLang="en-US" dirty="0"/>
              <a:t>에서 맥북 연결하는게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6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25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97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다룰 내용은 다음과 같이 크게 </a:t>
            </a:r>
            <a:r>
              <a:rPr lang="en-US" altLang="ko-KR" dirty="0"/>
              <a:t>4</a:t>
            </a:r>
            <a:r>
              <a:rPr lang="ko-KR" altLang="en-US" dirty="0"/>
              <a:t>가지 정도로 나뉩니다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오전에는 </a:t>
            </a:r>
            <a:r>
              <a:rPr lang="en-US" altLang="ko-KR" dirty="0"/>
              <a:t>Xamarin </a:t>
            </a:r>
            <a:r>
              <a:rPr lang="ko-KR" altLang="en-US" dirty="0"/>
              <a:t>및 </a:t>
            </a:r>
            <a:r>
              <a:rPr lang="en-US" altLang="ko-KR" dirty="0"/>
              <a:t>Azure </a:t>
            </a:r>
            <a:r>
              <a:rPr lang="ko-KR" altLang="en-US" dirty="0"/>
              <a:t>관련해서 제가 소개도 드리고</a:t>
            </a:r>
            <a:r>
              <a:rPr lang="en-US" altLang="ko-KR" dirty="0"/>
              <a:t>, </a:t>
            </a:r>
            <a:r>
              <a:rPr lang="ko-KR" altLang="en-US" dirty="0"/>
              <a:t>그동안</a:t>
            </a:r>
            <a:r>
              <a:rPr lang="en-US" altLang="ko-KR" dirty="0"/>
              <a:t>  </a:t>
            </a:r>
            <a:r>
              <a:rPr lang="ko-KR" altLang="en-US" dirty="0"/>
              <a:t>설치가 다시 필요하신 분들은 중간중간 멋진 조교분께서 설치에 도움 주실꺼에요</a:t>
            </a:r>
            <a:endParaRPr lang="en-US" altLang="ko-KR" dirty="0"/>
          </a:p>
          <a:p>
            <a:r>
              <a:rPr lang="ko-KR" altLang="en-US" dirty="0"/>
              <a:t>이론 교육하고</a:t>
            </a:r>
            <a:r>
              <a:rPr lang="en-US" altLang="ko-KR" dirty="0"/>
              <a:t>, </a:t>
            </a:r>
            <a:r>
              <a:rPr lang="ko-KR" altLang="en-US" dirty="0"/>
              <a:t>제가 앞에서 어떻게 만드는지 보여드리고</a:t>
            </a:r>
            <a:r>
              <a:rPr lang="en-US" altLang="ko-KR" dirty="0"/>
              <a:t>, </a:t>
            </a:r>
            <a:r>
              <a:rPr lang="ko-KR" altLang="en-US" dirty="0"/>
              <a:t>그다음 같이 한번 기본 프로젝트 생성해 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오후에는 주로 실습 위주로 구성이 됩니다</a:t>
            </a:r>
            <a:r>
              <a:rPr lang="en-US" altLang="ko-KR" dirty="0"/>
              <a:t>. </a:t>
            </a:r>
            <a:r>
              <a:rPr lang="ko-KR" altLang="en-US" dirty="0"/>
              <a:t>중간중간 제가 필요한 부분들은 설명을 해 드리겠지만 기본적으로는 다 직접 만들어 보실꺼구요</a:t>
            </a:r>
            <a:endParaRPr lang="en-US" altLang="ko-KR" dirty="0"/>
          </a:p>
          <a:p>
            <a:r>
              <a:rPr lang="ko-KR" altLang="en-US" dirty="0"/>
              <a:t>만들어 볼 내용은 전화걸기 기능</a:t>
            </a:r>
            <a:r>
              <a:rPr lang="en-US" altLang="ko-KR" dirty="0"/>
              <a:t>! </a:t>
            </a:r>
            <a:r>
              <a:rPr lang="ko-KR" altLang="en-US" dirty="0"/>
              <a:t>만들어보고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두번째로는 계산기 만들어 볼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Azure Mobile App </a:t>
            </a:r>
            <a:r>
              <a:rPr lang="ko-KR" altLang="en-US" dirty="0"/>
              <a:t>생성한 후에 다운받고</a:t>
            </a:r>
            <a:r>
              <a:rPr lang="en-US" altLang="ko-KR" dirty="0"/>
              <a:t>, Xamarin App </a:t>
            </a:r>
            <a:r>
              <a:rPr lang="ko-KR" altLang="en-US" dirty="0"/>
              <a:t>실행해보고</a:t>
            </a:r>
            <a:r>
              <a:rPr lang="en-US" altLang="ko-KR" dirty="0"/>
              <a:t>, </a:t>
            </a:r>
            <a:r>
              <a:rPr lang="ko-KR" altLang="en-US" dirty="0"/>
              <a:t>약간 설명드리고 그렇게 진행하겠습니다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괜찮으시죠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그리고 또 본격적으로 시작하기에 앞서 드리고 싶은 말씀은</a:t>
            </a:r>
            <a:r>
              <a:rPr lang="en-US" altLang="ko-KR" dirty="0"/>
              <a:t>.. </a:t>
            </a:r>
            <a:r>
              <a:rPr lang="ko-KR" altLang="en-US" dirty="0"/>
              <a:t>자마린 </a:t>
            </a:r>
            <a:r>
              <a:rPr lang="en-US" altLang="ko-KR" dirty="0"/>
              <a:t>Hands on Lab </a:t>
            </a:r>
            <a:r>
              <a:rPr lang="ko-KR" altLang="en-US" dirty="0"/>
              <a:t>행사가 이번이 처음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저도 준비하면서 걱정이 많이 됬어요</a:t>
            </a:r>
            <a:r>
              <a:rPr lang="en-US" altLang="ko-KR" dirty="0"/>
              <a:t>. </a:t>
            </a:r>
            <a:r>
              <a:rPr lang="ko-KR" altLang="en-US" dirty="0"/>
              <a:t>자마린이 배우고 싶어왔는데 자마린을 안해야 하는 이유를 찾아서 돌아가시게 되는게 아닌가 하고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자마린이 사실 </a:t>
            </a:r>
            <a:r>
              <a:rPr lang="en-US" altLang="ko-KR" dirty="0" err="1"/>
              <a:t>Handsn</a:t>
            </a:r>
            <a:r>
              <a:rPr lang="en-US" altLang="ko-KR" dirty="0"/>
              <a:t> on Lab </a:t>
            </a:r>
            <a:r>
              <a:rPr lang="ko-KR" altLang="en-US" dirty="0"/>
              <a:t>하기가 굉장히 까다롭습니다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그럴 수 밖에 없죠</a:t>
            </a:r>
            <a:r>
              <a:rPr lang="en-US" altLang="ko-KR" dirty="0"/>
              <a:t>. </a:t>
            </a:r>
            <a:r>
              <a:rPr lang="ko-KR" altLang="en-US" dirty="0"/>
              <a:t>플랫폼이 </a:t>
            </a:r>
            <a:r>
              <a:rPr lang="en-US" altLang="ko-KR" dirty="0"/>
              <a:t>1</a:t>
            </a:r>
            <a:r>
              <a:rPr lang="ko-KR" altLang="en-US" dirty="0"/>
              <a:t>개도 아니고 </a:t>
            </a:r>
            <a:r>
              <a:rPr lang="en-US" altLang="ko-KR" dirty="0"/>
              <a:t>3</a:t>
            </a:r>
            <a:r>
              <a:rPr lang="ko-KR" altLang="en-US" dirty="0"/>
              <a:t>개를 한방에 개발하겠다는 야심찬 기술인데 </a:t>
            </a:r>
            <a:endParaRPr lang="en-US" altLang="ko-KR" dirty="0"/>
          </a:p>
          <a:p>
            <a:r>
              <a:rPr lang="ko-KR" altLang="en-US" dirty="0"/>
              <a:t>어렵기 때문에 오히려 또 의미가 있는 시간이 되지 않을까 생각됩니다</a:t>
            </a:r>
            <a:r>
              <a:rPr lang="en-US" altLang="ko-KR" dirty="0"/>
              <a:t>. </a:t>
            </a:r>
            <a:r>
              <a:rPr lang="ko-KR" altLang="en-US" dirty="0"/>
              <a:t>여기 참석해주신 분들은 하루라는 귀중한 시간 내주실 정도로 </a:t>
            </a:r>
            <a:endParaRPr lang="en-US" altLang="ko-KR" dirty="0"/>
          </a:p>
          <a:p>
            <a:r>
              <a:rPr lang="ko-KR" altLang="en-US" dirty="0"/>
              <a:t>자마린에 관심이 있고 사용해보고 싶으신 분들일텐데</a:t>
            </a:r>
            <a:r>
              <a:rPr lang="en-US" altLang="ko-KR" dirty="0"/>
              <a:t>, </a:t>
            </a:r>
            <a:r>
              <a:rPr lang="ko-KR" altLang="en-US" dirty="0"/>
              <a:t>처음에 조그만한 </a:t>
            </a:r>
            <a:r>
              <a:rPr lang="en-US" altLang="ko-KR" dirty="0"/>
              <a:t>(?) </a:t>
            </a:r>
            <a:r>
              <a:rPr lang="ko-KR" altLang="en-US" dirty="0"/>
              <a:t>돌뿌리에 걸려넘어져서 포기하게 될 수 도 있잖아요</a:t>
            </a:r>
            <a:endParaRPr lang="en-US" altLang="ko-KR" dirty="0"/>
          </a:p>
          <a:p>
            <a:r>
              <a:rPr lang="ko-KR" altLang="en-US" dirty="0"/>
              <a:t>그런데 오늘 같이 실습하면서 시행착오도 줄이고 또 몇가지 알고 가시면 유익한 시간이 되실 꺼라고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우리 모두 파이팅 해봐요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42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ACA005-7098-44E7-9D9B-6670FD9D69A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03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4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먼저 제 소개부터 드리겠습니다</a:t>
            </a:r>
            <a:r>
              <a:rPr lang="en-US" altLang="ko-KR" dirty="0"/>
              <a:t>. </a:t>
            </a:r>
            <a:r>
              <a:rPr lang="ko-KR" altLang="en-US" dirty="0"/>
              <a:t>저는 마이크로소프트에서 기술 전도사 업무를 맏고 있는 김은지 입니다</a:t>
            </a:r>
            <a:r>
              <a:rPr lang="en-US" altLang="ko-KR" dirty="0"/>
              <a:t>. </a:t>
            </a:r>
            <a:r>
              <a:rPr lang="ko-KR" altLang="en-US" dirty="0"/>
              <a:t>기술 전도사가 무엇이냐고 하면 마이크로소프트에서 나오는 신 기술들을 가장 빨리 파악해서 개발자들에게 전파하는 업무입니다</a:t>
            </a:r>
            <a:r>
              <a:rPr lang="en-US" altLang="ko-KR" dirty="0"/>
              <a:t>. </a:t>
            </a:r>
            <a:r>
              <a:rPr lang="ko-KR" altLang="en-US" dirty="0"/>
              <a:t>그렇기 떄문에 삽질도 많이 하고 새로운 것도 가장 먼저 만나서 기쁨과 애환이 있는 직업입니다</a:t>
            </a:r>
            <a:r>
              <a:rPr lang="en-US" altLang="ko-KR" dirty="0"/>
              <a:t>. </a:t>
            </a:r>
            <a:r>
              <a:rPr lang="ko-KR" altLang="en-US" dirty="0"/>
              <a:t>저는 대학생 개발자 분들 위주로 많이 만나왔고 주로 이야기했던 주제는 마이크로 소프트 클라우드 기술인 </a:t>
            </a:r>
            <a:r>
              <a:rPr lang="en-US" altLang="ko-KR" dirty="0"/>
              <a:t>Azure, </a:t>
            </a:r>
            <a:r>
              <a:rPr lang="ko-KR" altLang="en-US" dirty="0"/>
              <a:t>그리고 요즘에는 </a:t>
            </a:r>
            <a:r>
              <a:rPr lang="en-US" altLang="ko-KR" dirty="0"/>
              <a:t>Xamarin</a:t>
            </a:r>
            <a:r>
              <a:rPr lang="ko-KR" altLang="en-US" dirty="0"/>
              <a:t>에 집중하고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한때 머신러닝이 너무 핫해서 이야기 안할 수 없어서 </a:t>
            </a:r>
            <a:r>
              <a:rPr lang="en-US" altLang="ko-KR" dirty="0"/>
              <a:t>Azure ML </a:t>
            </a:r>
            <a:r>
              <a:rPr lang="ko-KR" altLang="en-US" dirty="0"/>
              <a:t>소개도 하고 했습니다</a:t>
            </a:r>
            <a:r>
              <a:rPr lang="en-US" altLang="ko-KR" dirty="0"/>
              <a:t>. </a:t>
            </a:r>
            <a:r>
              <a:rPr lang="ko-KR" altLang="en-US" dirty="0"/>
              <a:t>필요하면 이것저것</a:t>
            </a:r>
            <a:r>
              <a:rPr lang="en-US" altLang="ko-KR" dirty="0"/>
              <a:t>.. </a:t>
            </a:r>
            <a:r>
              <a:rPr lang="ko-KR" altLang="en-US" dirty="0"/>
              <a:t>네 해야죠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옆에 계신 분은 </a:t>
            </a:r>
            <a:r>
              <a:rPr lang="en-US" altLang="ko-KR" dirty="0"/>
              <a:t>James </a:t>
            </a:r>
            <a:r>
              <a:rPr lang="en-US" altLang="ko-KR" dirty="0" err="1"/>
              <a:t>Montemagno</a:t>
            </a:r>
            <a:r>
              <a:rPr lang="ko-KR" altLang="en-US" dirty="0"/>
              <a:t>라고 자마린 관련해서 활발하게 활동중인 분 이십니다</a:t>
            </a:r>
            <a:r>
              <a:rPr lang="en-US" altLang="ko-KR" dirty="0"/>
              <a:t>. </a:t>
            </a:r>
            <a:r>
              <a:rPr lang="ko-KR" altLang="en-US" dirty="0"/>
              <a:t>회사에서 자마린 관련 발표가 있으면 항상 이분이 앞에 나와서 발표 하시고 세션 진행도 하시고 합니다</a:t>
            </a:r>
            <a:r>
              <a:rPr lang="en-US" altLang="ko-KR" dirty="0"/>
              <a:t>. </a:t>
            </a:r>
            <a:r>
              <a:rPr lang="ko-KR" altLang="en-US" dirty="0"/>
              <a:t>올해 </a:t>
            </a:r>
            <a:r>
              <a:rPr lang="en-US" altLang="ko-KR" dirty="0"/>
              <a:t>2</a:t>
            </a:r>
            <a:r>
              <a:rPr lang="ko-KR" altLang="en-US" dirty="0"/>
              <a:t>월에 기술 교육을 들으러 갔다가</a:t>
            </a:r>
            <a:r>
              <a:rPr lang="en-US" altLang="ko-KR" dirty="0"/>
              <a:t>.. </a:t>
            </a:r>
            <a:r>
              <a:rPr lang="ko-KR" altLang="en-US" dirty="0"/>
              <a:t>이분 뵈니까 마치 연예인 보는 기분이어가지구</a:t>
            </a:r>
            <a:r>
              <a:rPr lang="en-US" altLang="ko-KR" dirty="0"/>
              <a:t>… </a:t>
            </a:r>
            <a:r>
              <a:rPr lang="ko-KR" altLang="en-US" dirty="0"/>
              <a:t>사진찍어달라고 하고 사진찍고</a:t>
            </a:r>
            <a:r>
              <a:rPr lang="en-US" altLang="ko-KR" dirty="0"/>
              <a:t>. </a:t>
            </a:r>
            <a:r>
              <a:rPr lang="ko-KR" altLang="en-US" dirty="0"/>
              <a:t>저에겐 있어서 부적이죠</a:t>
            </a:r>
            <a:r>
              <a:rPr lang="en-US" altLang="ko-KR" dirty="0"/>
              <a:t>. </a:t>
            </a:r>
            <a:r>
              <a:rPr lang="ko-KR" altLang="en-US" dirty="0"/>
              <a:t>마치 뭐랄까 자마린을 잘 할수 있을 것 만 같은 </a:t>
            </a:r>
            <a:r>
              <a:rPr lang="en-US" altLang="ko-KR" dirty="0"/>
              <a:t>. </a:t>
            </a:r>
            <a:r>
              <a:rPr lang="ko-KR" altLang="en-US" dirty="0"/>
              <a:t>넵</a:t>
            </a:r>
            <a:r>
              <a:rPr lang="en-US" altLang="ko-KR" dirty="0"/>
              <a:t>… </a:t>
            </a:r>
            <a:r>
              <a:rPr lang="ko-KR" altLang="en-US" dirty="0"/>
              <a:t>제 소개가 너무 길어졌네요</a:t>
            </a:r>
            <a:r>
              <a:rPr lang="en-US" altLang="ko-KR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08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45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3A5E2-72BF-4A4D-8E2C-055703D2046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9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3/27/2017 7:38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4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9948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29305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274" name="Group 273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5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80" name="Group 279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300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1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3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4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5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81" name="Group 280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3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8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2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7883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033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457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32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562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479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5262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8833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97646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095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7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047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7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3957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16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3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1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ADEF42-D56B-41FB-B569-A1F93A60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환경 셋팅 및 </a:t>
            </a:r>
            <a:b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Azure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계정 활성화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4A9F4E-30B7-46D4-A570-356FBCC8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시간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9:30 ~ 10:00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A3A7E-4786-40D9-A72B-E476A1E272D1}"/>
              </a:ext>
            </a:extLst>
          </p:cNvPr>
          <p:cNvSpPr/>
          <p:nvPr/>
        </p:nvSpPr>
        <p:spPr bwMode="auto">
          <a:xfrm>
            <a:off x="779" y="1143324"/>
            <a:ext cx="12192000" cy="363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Hybrid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App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0003" y="5111377"/>
            <a:ext cx="11655078" cy="1025869"/>
          </a:xfrm>
        </p:spPr>
        <p:txBody>
          <a:bodyPr/>
          <a:lstStyle/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스토어에서 다운로드 가능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네이티브 개발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+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기술 혼합해서 사용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D7A22-87CA-4D7E-ACE8-CE68178F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27" y="1366636"/>
            <a:ext cx="1854883" cy="3191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C0A97-8457-435E-AF1A-62FCB1D7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4" y="1359658"/>
            <a:ext cx="1905996" cy="3198822"/>
          </a:xfrm>
          <a:prstGeom prst="rect">
            <a:avLst/>
          </a:prstGeom>
        </p:spPr>
      </p:pic>
      <p:pic>
        <p:nvPicPr>
          <p:cNvPr id="8194" name="Picture 2" descr="cordova logo에 대한 이미지 검색결과">
            <a:extLst>
              <a:ext uri="{FF2B5EF4-FFF2-40B4-BE49-F238E27FC236}">
                <a16:creationId xmlns:a16="http://schemas.microsoft.com/office/drawing/2014/main" id="{172FE6EA-60C5-433F-A58E-89216438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517" y="2440706"/>
            <a:ext cx="2540986" cy="11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133">
        <p:fade/>
      </p:transition>
    </mc:Choice>
    <mc:Fallback xmlns="">
      <p:transition spd="med" advTm="5013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하지만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19411" y="2449593"/>
            <a:ext cx="11655078" cy="1678667"/>
          </a:xfrm>
        </p:spPr>
        <p:txBody>
          <a:bodyPr/>
          <a:lstStyle/>
          <a:p>
            <a:pPr lvl="1"/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API 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접근이 제한적</a:t>
            </a:r>
            <a:endParaRPr lang="en-US" altLang="ko-KR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낮은 성능</a:t>
            </a:r>
            <a:endParaRPr lang="en-US" altLang="ko-KR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사용자 불만족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9F35F-DF9B-42B5-AF9B-770C0719018A}"/>
              </a:ext>
            </a:extLst>
          </p:cNvPr>
          <p:cNvSpPr txBox="1"/>
          <p:nvPr/>
        </p:nvSpPr>
        <p:spPr>
          <a:xfrm>
            <a:off x="1931044" y="2017151"/>
            <a:ext cx="2400144" cy="25435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 latinLnBrk="0">
              <a:lnSpc>
                <a:spcPct val="90000"/>
              </a:lnSpc>
              <a:spcAft>
                <a:spcPts val="588"/>
              </a:spcAft>
            </a:pPr>
            <a:r>
              <a:rPr lang="en-US" altLang="ko-KR" sz="16273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  <a:sym typeface="Wingdings" panose="05000000000000000000" pitchFamily="2" charset="2"/>
              </a:rPr>
              <a:t></a:t>
            </a:r>
            <a:endParaRPr lang="ko-KR" altLang="en-US" sz="16273" dirty="0" err="1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1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532">
        <p:fade/>
      </p:transition>
    </mc:Choice>
    <mc:Fallback xmlns="">
      <p:transition spd="med" advTm="4553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Xamarin,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뭐가 좀 다르나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9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95">
        <p:fade/>
      </p:transition>
    </mc:Choice>
    <mc:Fallback xmlns="">
      <p:transition spd="med" advTm="11495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A2ED98C-73FE-4D74-B8D3-198BD1E36C5D}"/>
              </a:ext>
            </a:extLst>
          </p:cNvPr>
          <p:cNvSpPr/>
          <p:nvPr/>
        </p:nvSpPr>
        <p:spPr bwMode="auto">
          <a:xfrm>
            <a:off x="5786" y="1243207"/>
            <a:ext cx="12192000" cy="5080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시작점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Mono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Project!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6" name="Picture 2" descr="miguel de icaza에 대한 이미지 검색결과">
            <a:extLst>
              <a:ext uri="{FF2B5EF4-FFF2-40B4-BE49-F238E27FC236}">
                <a16:creationId xmlns:a16="http://schemas.microsoft.com/office/drawing/2014/main" id="{6310848C-C39F-4EB8-977E-077B8BEF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3003"/>
            <a:ext cx="5523447" cy="41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475FFA8-71C9-4194-A96D-48CBACD25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3448" y="2017740"/>
            <a:ext cx="6674338" cy="3205301"/>
          </a:xfrm>
        </p:spPr>
        <p:txBody>
          <a:bodyPr/>
          <a:lstStyle/>
          <a:p>
            <a:pPr marL="280121" indent="-2801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Mono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프로젝트란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en-US" altLang="ko-KR" sz="2549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Ecma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표준을 준수하는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 Framework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다른 운영체제에서도 이용할 수 있도록 구현한 프로젝트 </a:t>
            </a:r>
            <a:endParaRPr lang="en-US" altLang="ko-KR" sz="2549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0121" indent="-2801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이로인해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Linux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포함한 다양한 환경에서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프로그램 수행가능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DF2E-DB0B-49BF-99D3-71C7300A7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659" y="181746"/>
            <a:ext cx="897024" cy="96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DC998-0382-4C36-BD04-DE4180152742}"/>
              </a:ext>
            </a:extLst>
          </p:cNvPr>
          <p:cNvSpPr txBox="1"/>
          <p:nvPr/>
        </p:nvSpPr>
        <p:spPr>
          <a:xfrm>
            <a:off x="1719266" y="5664434"/>
            <a:ext cx="5012066" cy="56190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 latinLnBrk="0">
              <a:lnSpc>
                <a:spcPct val="90000"/>
              </a:lnSpc>
              <a:spcAft>
                <a:spcPts val="588"/>
              </a:spcAft>
            </a:pPr>
            <a:r>
              <a:rPr lang="en-US" altLang="ko-KR" sz="1961" dirty="0">
                <a:solidFill>
                  <a:srgbClr val="737373">
                    <a:lumMod val="75000"/>
                  </a:srgb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Miguel de </a:t>
            </a:r>
            <a:r>
              <a:rPr lang="en-US" altLang="ko-KR" sz="1961" dirty="0" err="1">
                <a:solidFill>
                  <a:srgbClr val="737373">
                    <a:lumMod val="75000"/>
                  </a:srgb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Icaza</a:t>
            </a:r>
            <a:endParaRPr lang="ko-KR" altLang="en-US" sz="1961" dirty="0" err="1">
              <a:solidFill>
                <a:srgbClr val="737373">
                  <a:lumMod val="75000"/>
                </a:srgb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03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1901">
        <p:fade/>
      </p:transition>
    </mc:Choice>
    <mc:Fallback xmlns="">
      <p:transition spd="med" advTm="13190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 접근방법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F63CC6-714C-4E51-8FD6-17F3C52CE221}"/>
              </a:ext>
            </a:extLst>
          </p:cNvPr>
          <p:cNvGrpSpPr/>
          <p:nvPr/>
        </p:nvGrpSpPr>
        <p:grpSpPr>
          <a:xfrm>
            <a:off x="2894161" y="1664189"/>
            <a:ext cx="6405999" cy="3519064"/>
            <a:chOff x="2950834" y="1494207"/>
            <a:chExt cx="6534453" cy="35896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B78D1F-ADC9-4D52-8089-2C642459A0A7}"/>
                </a:ext>
              </a:extLst>
            </p:cNvPr>
            <p:cNvGrpSpPr/>
            <p:nvPr/>
          </p:nvGrpSpPr>
          <p:grpSpPr>
            <a:xfrm>
              <a:off x="2950834" y="1497214"/>
              <a:ext cx="2157984" cy="1813858"/>
              <a:chOff x="2950834" y="1497214"/>
              <a:chExt cx="2157984" cy="181385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9C6-9939-4314-B33A-B1F1A5CD9124}"/>
                  </a:ext>
                </a:extLst>
              </p:cNvPr>
              <p:cNvSpPr/>
              <p:nvPr/>
            </p:nvSpPr>
            <p:spPr bwMode="auto">
              <a:xfrm>
                <a:off x="2950834" y="2488321"/>
                <a:ext cx="2157984" cy="822751"/>
              </a:xfrm>
              <a:prstGeom prst="rect">
                <a:avLst/>
              </a:prstGeom>
              <a:solidFill>
                <a:srgbClr val="6A3F9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78F01A-1187-4B02-A886-7C8020352501}"/>
                  </a:ext>
                </a:extLst>
              </p:cNvPr>
              <p:cNvSpPr txBox="1"/>
              <p:nvPr/>
            </p:nvSpPr>
            <p:spPr>
              <a:xfrm>
                <a:off x="3213013" y="2611306"/>
                <a:ext cx="1633624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iOS 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7323E58-575E-42C1-85BF-BE49578FA3C8}"/>
                  </a:ext>
                </a:extLst>
              </p:cNvPr>
              <p:cNvSpPr/>
              <p:nvPr/>
            </p:nvSpPr>
            <p:spPr bwMode="auto">
              <a:xfrm>
                <a:off x="3628329" y="1497214"/>
                <a:ext cx="802995" cy="802995"/>
              </a:xfrm>
              <a:prstGeom prst="ellipse">
                <a:avLst/>
              </a:prstGeom>
              <a:solidFill>
                <a:srgbClr val="6A3F9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CB0512-DB76-49BB-98F3-187FCE3991A5}"/>
                </a:ext>
              </a:extLst>
            </p:cNvPr>
            <p:cNvGrpSpPr/>
            <p:nvPr/>
          </p:nvGrpSpPr>
          <p:grpSpPr>
            <a:xfrm>
              <a:off x="2950834" y="1494207"/>
              <a:ext cx="6534453" cy="3589629"/>
              <a:chOff x="2957876" y="1494207"/>
              <a:chExt cx="6534453" cy="358962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17AFEC-6EC2-422D-AF3F-A2A5BA060BC5}"/>
                  </a:ext>
                </a:extLst>
              </p:cNvPr>
              <p:cNvSpPr/>
              <p:nvPr/>
            </p:nvSpPr>
            <p:spPr bwMode="auto">
              <a:xfrm>
                <a:off x="2957876" y="3362313"/>
                <a:ext cx="6534453" cy="172152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35C76-A02F-479A-9428-4882EF4ACF85}"/>
                  </a:ext>
                </a:extLst>
              </p:cNvPr>
              <p:cNvSpPr/>
              <p:nvPr/>
            </p:nvSpPr>
            <p:spPr bwMode="auto">
              <a:xfrm>
                <a:off x="5146110" y="2488321"/>
                <a:ext cx="2157984" cy="822751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02EEF8-540A-4E43-A789-0AD20A6F6E48}"/>
                  </a:ext>
                </a:extLst>
              </p:cNvPr>
              <p:cNvSpPr txBox="1"/>
              <p:nvPr/>
            </p:nvSpPr>
            <p:spPr>
              <a:xfrm>
                <a:off x="5295641" y="2611306"/>
                <a:ext cx="1884478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Android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C9630F-497B-4950-8A1D-44F34C08BABE}"/>
                  </a:ext>
                </a:extLst>
              </p:cNvPr>
              <p:cNvGrpSpPr/>
              <p:nvPr/>
            </p:nvGrpSpPr>
            <p:grpSpPr>
              <a:xfrm>
                <a:off x="5823605" y="1494207"/>
                <a:ext cx="802995" cy="802995"/>
                <a:chOff x="11434337" y="2930084"/>
                <a:chExt cx="1574643" cy="1574643"/>
              </a:xfrm>
              <a:solidFill>
                <a:srgbClr val="3BB8AA"/>
              </a:solidFill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0FC2867-A6F1-40B1-BE51-DE882C8674B5}"/>
                    </a:ext>
                  </a:extLst>
                </p:cNvPr>
                <p:cNvSpPr/>
                <p:nvPr/>
              </p:nvSpPr>
              <p:spPr bwMode="auto">
                <a:xfrm>
                  <a:off x="11434337" y="2930084"/>
                  <a:ext cx="1574643" cy="1574643"/>
                </a:xfrm>
                <a:prstGeom prst="ellipse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7D184E7-F09F-4954-A203-73C54F0DC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84585" y="3297434"/>
                  <a:ext cx="674145" cy="810875"/>
                </a:xfrm>
                <a:prstGeom prst="rect">
                  <a:avLst/>
                </a:prstGeom>
                <a:solidFill>
                  <a:srgbClr val="008272"/>
                </a:solidFill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0DAAE7-F76D-430B-B3FC-171059520C54}"/>
                </a:ext>
              </a:extLst>
            </p:cNvPr>
            <p:cNvGrpSpPr/>
            <p:nvPr/>
          </p:nvGrpSpPr>
          <p:grpSpPr>
            <a:xfrm>
              <a:off x="4326897" y="1506904"/>
              <a:ext cx="5158390" cy="3110103"/>
              <a:chOff x="4326897" y="1506904"/>
              <a:chExt cx="5158390" cy="311010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DA011D-3D47-468F-9B66-A07D93D15B70}"/>
                  </a:ext>
                </a:extLst>
              </p:cNvPr>
              <p:cNvSpPr/>
              <p:nvPr/>
            </p:nvSpPr>
            <p:spPr bwMode="auto">
              <a:xfrm>
                <a:off x="7327303" y="2488321"/>
                <a:ext cx="2157984" cy="82275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BF3EBD-8EB1-437C-A3F6-E2E5C5AA1B34}"/>
                  </a:ext>
                </a:extLst>
              </p:cNvPr>
              <p:cNvSpPr txBox="1"/>
              <p:nvPr/>
            </p:nvSpPr>
            <p:spPr>
              <a:xfrm>
                <a:off x="7347403" y="2611306"/>
                <a:ext cx="2126908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Windows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E862B0-84C0-4E0C-9336-F832121B52F0}"/>
                  </a:ext>
                </a:extLst>
              </p:cNvPr>
              <p:cNvSpPr txBox="1"/>
              <p:nvPr/>
            </p:nvSpPr>
            <p:spPr>
              <a:xfrm>
                <a:off x="4326897" y="3829141"/>
                <a:ext cx="3664582" cy="787866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 </a:t>
                </a:r>
                <a:r>
                  <a:rPr lang="en-US" sz="3137" dirty="0" err="1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Logi</a:t>
                </a:r>
                <a:r>
                  <a:rPr 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 </a:t>
                </a:r>
                <a:r>
                  <a:rPr lang="ko-KR" alt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공유</a:t>
                </a:r>
                <a:endParaRPr lang="en-US" sz="3137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DBB073-63C5-4489-B7C4-4A866745F2B2}"/>
                  </a:ext>
                </a:extLst>
              </p:cNvPr>
              <p:cNvGrpSpPr/>
              <p:nvPr/>
            </p:nvGrpSpPr>
            <p:grpSpPr>
              <a:xfrm>
                <a:off x="8004798" y="1506904"/>
                <a:ext cx="802995" cy="802995"/>
                <a:chOff x="15720599" y="2954983"/>
                <a:chExt cx="1574643" cy="1574643"/>
              </a:xfrm>
              <a:solidFill>
                <a:srgbClr val="02AFCD"/>
              </a:solidFill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0D73BC5-9BAF-4CCB-AB96-14B037E0F97A}"/>
                    </a:ext>
                  </a:extLst>
                </p:cNvPr>
                <p:cNvSpPr/>
                <p:nvPr/>
              </p:nvSpPr>
              <p:spPr bwMode="auto">
                <a:xfrm>
                  <a:off x="15720599" y="2954983"/>
                  <a:ext cx="1574643" cy="15746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5945DC61-7DF7-420B-8E32-AE16DD919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57680" y="3419025"/>
                  <a:ext cx="657956" cy="657763"/>
                </a:xfrm>
                <a:prstGeom prst="rect">
                  <a:avLst/>
                </a:prstGeom>
                <a:solidFill>
                  <a:schemeClr val="tx2"/>
                </a:solidFill>
              </p:spPr>
            </p:pic>
          </p:grpSp>
        </p:grpSp>
      </p:grpSp>
      <p:pic>
        <p:nvPicPr>
          <p:cNvPr id="35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8C72FEDE-496D-459F-B6AE-09C3D4FB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32" y="1800793"/>
            <a:ext cx="358020" cy="43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E49F44-1B00-47F3-A1D5-FC878144E631}"/>
              </a:ext>
            </a:extLst>
          </p:cNvPr>
          <p:cNvSpPr txBox="1"/>
          <p:nvPr/>
        </p:nvSpPr>
        <p:spPr>
          <a:xfrm>
            <a:off x="419449" y="5476182"/>
            <a:ext cx="11353104" cy="64263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동일한 개발언어</a:t>
            </a:r>
            <a:r>
              <a:rPr lang="en-US" altLang="ko-KR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및 도구 사용 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코드 공유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• 100% Native API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접근 </a:t>
            </a:r>
            <a:r>
              <a:rPr lang="en-US" altLang="ko-KR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높은 성능 </a:t>
            </a:r>
            <a:endParaRPr lang="en-US" sz="2549" spc="-10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  <a:cs typeface="Segoe UI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9366757-7BAF-4C6A-A88F-4855CF697B4B}"/>
              </a:ext>
            </a:extLst>
          </p:cNvPr>
          <p:cNvSpPr/>
          <p:nvPr/>
        </p:nvSpPr>
        <p:spPr>
          <a:xfrm rot="5400000">
            <a:off x="6028426" y="467135"/>
            <a:ext cx="135148" cy="9882946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5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122">
        <p:fade/>
      </p:transition>
    </mc:Choice>
    <mc:Fallback xmlns="">
      <p:transition spd="med" advTm="18612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EF378A-4058-4EB7-9114-82C8E1CFD722}"/>
              </a:ext>
            </a:extLst>
          </p:cNvPr>
          <p:cNvSpPr/>
          <p:nvPr/>
        </p:nvSpPr>
        <p:spPr bwMode="auto">
          <a:xfrm>
            <a:off x="5786" y="1243207"/>
            <a:ext cx="12192000" cy="5080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636B2-C59A-489A-B628-72C49DC477B8}"/>
              </a:ext>
            </a:extLst>
          </p:cNvPr>
          <p:cNvGrpSpPr/>
          <p:nvPr/>
        </p:nvGrpSpPr>
        <p:grpSpPr>
          <a:xfrm>
            <a:off x="-2183947" y="1519507"/>
            <a:ext cx="8279948" cy="4947503"/>
            <a:chOff x="-1447800" y="1422399"/>
            <a:chExt cx="8852484" cy="5289609"/>
          </a:xfrm>
          <a:effectLst/>
        </p:grpSpPr>
        <p:pic>
          <p:nvPicPr>
            <p:cNvPr id="14" name="Picture 13" descr="PC_FrontFrame.png">
              <a:extLst>
                <a:ext uri="{FF2B5EF4-FFF2-40B4-BE49-F238E27FC236}">
                  <a16:creationId xmlns:a16="http://schemas.microsoft.com/office/drawing/2014/main" id="{B73D77CC-D5B0-4A5F-87CD-12B1F7A6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7800" y="1422399"/>
              <a:ext cx="8852484" cy="52896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331ACE-C4B3-42EE-B5C3-27120B068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232" y="1766513"/>
              <a:ext cx="6632511" cy="4133806"/>
            </a:xfrm>
            <a:prstGeom prst="rect">
              <a:avLst/>
            </a:prstGeom>
          </p:spPr>
        </p:pic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동일한 개발 언어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및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도구 사용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42" name="Picture 2" descr="https://www.xamstatic.com/dist/images/pages/index/platform-screenshot-wZReFwC4.png">
            <a:extLst>
              <a:ext uri="{FF2B5EF4-FFF2-40B4-BE49-F238E27FC236}">
                <a16:creationId xmlns:a16="http://schemas.microsoft.com/office/drawing/2014/main" id="{1768359B-1E80-490E-AF4B-C1846BA8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612553"/>
            <a:ext cx="5322522" cy="34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9602EC9-1499-4DBD-893B-0F11F1DB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4721" y="5399520"/>
            <a:ext cx="6000360" cy="616591"/>
          </a:xfrm>
        </p:spPr>
        <p:txBody>
          <a:bodyPr/>
          <a:lstStyle/>
          <a:p>
            <a:pPr marL="224097" lvl="1" indent="0">
              <a:buNone/>
            </a:pPr>
            <a:r>
              <a:rPr lang="en-US" altLang="ko-KR" sz="3137" dirty="0">
                <a:solidFill>
                  <a:schemeClr val="accent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에서 </a:t>
            </a:r>
            <a:r>
              <a:rPr lang="en-US" altLang="ko-KR" sz="3137" dirty="0">
                <a:solidFill>
                  <a:schemeClr val="accent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C#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으로 개발</a:t>
            </a:r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 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5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57">
        <p:fade/>
      </p:transition>
    </mc:Choice>
    <mc:Fallback xmlns="">
      <p:transition spd="med" advTm="191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Windows APIs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0866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Microsoft.Phone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11153" y="1875366"/>
            <a:ext cx="2033609" cy="666217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0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Microsoft.Networking</a:t>
            </a:r>
            <a:endParaRPr lang="en-US" sz="140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081440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Windows.Storage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51728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Windows.Foundation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422016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Microsoft.Devices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Left Brace 28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27595" y="4879722"/>
            <a:ext cx="1726880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771">
        <p:fade/>
      </p:transition>
    </mc:Choice>
    <mc:Fallback xmlns="">
      <p:transition spd="med" advTm="21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 - 100% API coverage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0865" y="1875365"/>
            <a:ext cx="10714759" cy="666218"/>
            <a:chOff x="755721" y="1912473"/>
            <a:chExt cx="10929612" cy="679577"/>
          </a:xfrm>
        </p:grpSpPr>
        <p:sp>
          <p:nvSpPr>
            <p:cNvPr id="26" name="Rounded Rectangle 18"/>
            <p:cNvSpPr/>
            <p:nvPr/>
          </p:nvSpPr>
          <p:spPr>
            <a:xfrm>
              <a:off x="755721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MapKit</a:t>
              </a:r>
              <a:endParaRPr lang="en-US" sz="1766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27" name="Rounded Rectangle 19"/>
            <p:cNvSpPr/>
            <p:nvPr/>
          </p:nvSpPr>
          <p:spPr>
            <a:xfrm>
              <a:off x="2969527" y="1912474"/>
              <a:ext cx="2074387" cy="679576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UIKit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28" name="Rounded Rectangle 20"/>
            <p:cNvSpPr/>
            <p:nvPr/>
          </p:nvSpPr>
          <p:spPr>
            <a:xfrm>
              <a:off x="5183333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iBeacon</a:t>
              </a:r>
            </a:p>
          </p:txBody>
        </p:sp>
        <p:sp>
          <p:nvSpPr>
            <p:cNvPr id="29" name="Rounded Rectangle 21"/>
            <p:cNvSpPr/>
            <p:nvPr/>
          </p:nvSpPr>
          <p:spPr>
            <a:xfrm>
              <a:off x="7397139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CoreGraphics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3" name="Rounded Rectangle 22"/>
            <p:cNvSpPr/>
            <p:nvPr/>
          </p:nvSpPr>
          <p:spPr>
            <a:xfrm>
              <a:off x="9610946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CoreMotion</a:t>
              </a:r>
              <a:endParaRPr lang="en-US" sz="1766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</p:grpSp>
      <p:sp>
        <p:nvSpPr>
          <p:cNvPr id="34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5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6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4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5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6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47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Left Brace 49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227594" y="4879722"/>
            <a:ext cx="1732098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186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36">
        <p:fade/>
      </p:transition>
    </mc:Choice>
    <mc:Fallback xmlns="">
      <p:transition spd="med" advTm="8836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Android - 100% API coverage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0865" y="1875365"/>
            <a:ext cx="10714759" cy="666218"/>
            <a:chOff x="755721" y="1912473"/>
            <a:chExt cx="10929612" cy="679577"/>
          </a:xfrm>
          <a:solidFill>
            <a:srgbClr val="3BB8AA"/>
          </a:solidFill>
        </p:grpSpPr>
        <p:sp>
          <p:nvSpPr>
            <p:cNvPr id="29" name="Rounded Rectangle 18"/>
            <p:cNvSpPr/>
            <p:nvPr/>
          </p:nvSpPr>
          <p:spPr>
            <a:xfrm>
              <a:off x="755721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Text-to-speech</a:t>
              </a:r>
            </a:p>
          </p:txBody>
        </p:sp>
        <p:sp>
          <p:nvSpPr>
            <p:cNvPr id="32" name="Rounded Rectangle 19"/>
            <p:cNvSpPr/>
            <p:nvPr/>
          </p:nvSpPr>
          <p:spPr>
            <a:xfrm>
              <a:off x="2969527" y="1912474"/>
              <a:ext cx="2074387" cy="679576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ActionBar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3" name="Rounded Rectangle 20"/>
            <p:cNvSpPr/>
            <p:nvPr/>
          </p:nvSpPr>
          <p:spPr>
            <a:xfrm>
              <a:off x="5183333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568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Printing Framework</a:t>
              </a:r>
            </a:p>
          </p:txBody>
        </p:sp>
        <p:sp>
          <p:nvSpPr>
            <p:cNvPr id="34" name="Rounded Rectangle 21"/>
            <p:cNvSpPr/>
            <p:nvPr/>
          </p:nvSpPr>
          <p:spPr>
            <a:xfrm>
              <a:off x="7397139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Renderscript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5" name="Rounded Rectangle 22"/>
            <p:cNvSpPr/>
            <p:nvPr/>
          </p:nvSpPr>
          <p:spPr>
            <a:xfrm>
              <a:off x="9610946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NFC</a:t>
              </a:r>
            </a:p>
          </p:txBody>
        </p:sp>
      </p:grpSp>
      <p:sp>
        <p:nvSpPr>
          <p:cNvPr id="36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4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5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6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7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8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49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Left Brace 51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227594" y="4879722"/>
            <a:ext cx="1732098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1163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7">
        <p:fade/>
      </p:transition>
    </mc:Choice>
    <mc:Fallback xmlns="">
      <p:transition spd="med" advTm="390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업데이트도 걱정없어요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D16735D-B5DD-49DF-AC71-96A6C372F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6150"/>
            <a:ext cx="5378548" cy="3910373"/>
          </a:xfrm>
        </p:spPr>
        <p:txBody>
          <a:bodyPr/>
          <a:lstStyle/>
          <a:p>
            <a:pPr marL="0" indent="0">
              <a:buNone/>
            </a:pPr>
            <a:r>
              <a:rPr lang="en-US" sz="3921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rPr>
              <a:t>Same-day support: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5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6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7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8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9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10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1414B2-CCB0-4B86-9FA9-AE280C02D3E1}"/>
              </a:ext>
            </a:extLst>
          </p:cNvPr>
          <p:cNvSpPr txBox="1">
            <a:spLocks/>
          </p:cNvSpPr>
          <p:nvPr/>
        </p:nvSpPr>
        <p:spPr>
          <a:xfrm>
            <a:off x="6544215" y="1636150"/>
            <a:ext cx="5378548" cy="391037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</a:pPr>
            <a:r>
              <a:rPr lang="en-US" sz="3921">
                <a:solidFill>
                  <a:srgbClr val="0078D7"/>
                </a:solidFill>
                <a:latin typeface="Segoe UI Light" charset="0"/>
                <a:ea typeface="Segoe UI Light" charset="0"/>
                <a:cs typeface="Segoe UI Light" charset="0"/>
              </a:rPr>
              <a:t>Full support for: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Apple Watch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Apple TV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Android Wear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Amazon Fire TV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Google Glass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and much more</a:t>
            </a:r>
            <a:endParaRPr lang="en-US" sz="3137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026">
        <p:fade/>
      </p:transition>
    </mc:Choice>
    <mc:Fallback xmlns="">
      <p:transition spd="med" advTm="4902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B21268-AA87-4E72-BD0A-83379A6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177041"/>
            <a:ext cx="11653523" cy="3510063"/>
          </a:xfrm>
        </p:spPr>
        <p:txBody>
          <a:bodyPr/>
          <a:lstStyle/>
          <a:p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1.  Visual Studio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 및 로그인 해주세요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2.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 </a:t>
            </a: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“Hello Xamarin Forms!”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실행결과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3.  Portal.azure.com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로그인 후 화면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endParaRPr lang="ko-KR" altLang="en-US" sz="4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FEE6D-0AF4-4C90-9BBD-A6C498D47D08}"/>
              </a:ext>
            </a:extLst>
          </p:cNvPr>
          <p:cNvSpPr txBox="1"/>
          <p:nvPr/>
        </p:nvSpPr>
        <p:spPr>
          <a:xfrm>
            <a:off x="269239" y="331311"/>
            <a:ext cx="7458075" cy="79534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[ </a:t>
            </a:r>
            <a:r>
              <a:rPr lang="ko-KR" alt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개발환경 설정 </a:t>
            </a: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9:30 ~ 10:00 ]</a:t>
            </a:r>
            <a:endParaRPr lang="ko-KR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770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7" y="2090728"/>
            <a:ext cx="1263684" cy="21703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22" y="2100194"/>
            <a:ext cx="1263684" cy="217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48212" y="4664698"/>
            <a:ext cx="5294826" cy="1240365"/>
          </a:xfrm>
        </p:spPr>
        <p:txBody>
          <a:bodyPr vert="horz" wrap="square" lIns="89642" tIns="91440" rIns="146304" bIns="91440" rtlCol="0">
            <a:noAutofit/>
          </a:bodyPr>
          <a:lstStyle/>
          <a:p>
            <a:pPr marL="0" lvl="1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1765" b="1" dirty="0" err="1">
                <a:solidFill>
                  <a:schemeClr val="tx2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Xamarin.iOS</a:t>
            </a:r>
            <a:r>
              <a:rPr lang="en-US" sz="1765" b="1" dirty="0">
                <a:solidFill>
                  <a:srgbClr val="4C68B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 설치시점에 기계어로 번역하는 방식인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Ahead Of Time (AOT) compilation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사용하여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ARM binary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파일을 생성하고</a:t>
            </a:r>
            <a:r>
              <a:rPr lang="en-US" altLang="ko-KR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마켓에 배포합니다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346557" y="4664698"/>
            <a:ext cx="5317584" cy="1746584"/>
          </a:xfrm>
        </p:spPr>
        <p:txBody>
          <a:bodyPr vert="horz" wrap="square" lIns="89642" tIns="91440" rIns="146304" bIns="91440" rtlCol="0">
            <a:normAutofit/>
          </a:bodyPr>
          <a:lstStyle/>
          <a:p>
            <a:pPr marL="0" lvl="1" indent="0" defTabSz="447972">
              <a:lnSpc>
                <a:spcPct val="110000"/>
              </a:lnSpc>
              <a:buNone/>
              <a:defRPr/>
            </a:pPr>
            <a:r>
              <a:rPr lang="en-US" sz="1765" b="1" dirty="0" err="1">
                <a:solidFill>
                  <a:srgbClr val="018172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Xamarin.Android</a:t>
            </a:r>
            <a:r>
              <a:rPr lang="en-US" sz="1765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1765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는 실행시점에 기계어로 번역하는 방식인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Just In Time (JIT) compilation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사용하여 안드로이드 디바이스에 배포합니다</a:t>
            </a:r>
            <a:r>
              <a:rPr lang="en-US" altLang="ko-KR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endParaRPr lang="en-US" sz="1765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48976" y="2222098"/>
            <a:ext cx="1028554" cy="1718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9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39450" y="2390613"/>
            <a:ext cx="847605" cy="847605"/>
          </a:xfrm>
          <a:prstGeom prst="ellipse">
            <a:avLst/>
          </a:prstGeom>
          <a:solidFill>
            <a:srgbClr val="3B5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ARM BINARY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1150" y="3382200"/>
            <a:ext cx="93808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lnSpc>
                <a:spcPts val="1700"/>
              </a:lnSpc>
              <a:defRPr/>
            </a:pPr>
            <a:r>
              <a:rPr lang="en-US" sz="1600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220299" y="2915524"/>
            <a:ext cx="848268" cy="84826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961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.APP</a:t>
            </a:r>
          </a:p>
        </p:txBody>
      </p:sp>
      <p:sp>
        <p:nvSpPr>
          <p:cNvPr id="28" name="Oval 27"/>
          <p:cNvSpPr/>
          <p:nvPr/>
        </p:nvSpPr>
        <p:spPr>
          <a:xfrm>
            <a:off x="2007259" y="2897777"/>
            <a:ext cx="890718" cy="89071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5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38832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8213" y="2692795"/>
            <a:ext cx="65862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213" y="3159396"/>
            <a:ext cx="46366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8214" y="3663402"/>
            <a:ext cx="10506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35" name="Straight Connector 34"/>
          <p:cNvCxnSpPr>
            <a:endCxn id="32" idx="3"/>
          </p:cNvCxnSpPr>
          <p:nvPr/>
        </p:nvCxnSpPr>
        <p:spPr>
          <a:xfrm flipH="1">
            <a:off x="911876" y="3339660"/>
            <a:ext cx="1033210" cy="3475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1" idx="3"/>
          </p:cNvCxnSpPr>
          <p:nvPr/>
        </p:nvCxnSpPr>
        <p:spPr>
          <a:xfrm>
            <a:off x="1106837" y="2876533"/>
            <a:ext cx="838247" cy="300941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1466552" y="3537399"/>
            <a:ext cx="478532" cy="323744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15984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187734" y="2915524"/>
            <a:ext cx="848268" cy="848268"/>
          </a:xfrm>
          <a:prstGeom prst="round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961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.APK</a:t>
            </a:r>
          </a:p>
        </p:txBody>
      </p:sp>
      <p:sp>
        <p:nvSpPr>
          <p:cNvPr id="50" name="Oval 49"/>
          <p:cNvSpPr/>
          <p:nvPr/>
        </p:nvSpPr>
        <p:spPr>
          <a:xfrm>
            <a:off x="7974695" y="2897777"/>
            <a:ext cx="890718" cy="89071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 and Link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906268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46556" y="2692795"/>
            <a:ext cx="727716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6556" y="3159396"/>
            <a:ext cx="49923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46556" y="3663403"/>
            <a:ext cx="10506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55" name="Straight Connector 54"/>
          <p:cNvCxnSpPr>
            <a:endCxn id="53" idx="3"/>
          </p:cNvCxnSpPr>
          <p:nvPr/>
        </p:nvCxnSpPr>
        <p:spPr>
          <a:xfrm flipH="1">
            <a:off x="6845790" y="3339661"/>
            <a:ext cx="1066732" cy="3474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2" idx="3"/>
          </p:cNvCxnSpPr>
          <p:nvPr/>
        </p:nvCxnSpPr>
        <p:spPr>
          <a:xfrm>
            <a:off x="7074272" y="2876533"/>
            <a:ext cx="838248" cy="300941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flipV="1">
            <a:off x="7433988" y="3537399"/>
            <a:ext cx="478532" cy="323744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083419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516410" y="2212631"/>
            <a:ext cx="1028554" cy="1718066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9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606885" y="2381147"/>
            <a:ext cx="847605" cy="847605"/>
          </a:xfrm>
          <a:prstGeom prst="ellipse">
            <a:avLst/>
          </a:prstGeom>
          <a:solidFill>
            <a:srgbClr val="00B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</a:t>
            </a:r>
            <a:b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</a:t>
            </a:r>
            <a:b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578584" y="3372734"/>
            <a:ext cx="93808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lnSpc>
                <a:spcPts val="1700"/>
              </a:lnSpc>
              <a:defRPr/>
            </a:pPr>
            <a:r>
              <a:rPr lang="en-US" sz="1600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</p:spTree>
    <p:extLst>
      <p:ext uri="{BB962C8B-B14F-4D97-AF65-F5344CB8AC3E}">
        <p14:creationId xmlns:p14="http://schemas.microsoft.com/office/powerpoint/2010/main" val="17767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24">
        <p:fade/>
      </p:transition>
    </mc:Choice>
    <mc:Fallback xmlns="">
      <p:transition spd="med" advTm="3782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61081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UI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 별도로 개발해야 하나요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728">
        <p:fade/>
      </p:transition>
    </mc:Choice>
    <mc:Fallback xmlns="">
      <p:transition spd="med" advTm="7872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EF378A-4058-4EB7-9114-82C8E1CFD722}"/>
              </a:ext>
            </a:extLst>
          </p:cNvPr>
          <p:cNvSpPr/>
          <p:nvPr/>
        </p:nvSpPr>
        <p:spPr bwMode="auto">
          <a:xfrm>
            <a:off x="5786" y="1452411"/>
            <a:ext cx="12192000" cy="487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Xamarin.Forms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9602EC9-1499-4DBD-893B-0F11F1DB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9627" y="3193881"/>
            <a:ext cx="4017105" cy="1387941"/>
          </a:xfrm>
        </p:spPr>
        <p:txBody>
          <a:bodyPr/>
          <a:lstStyle/>
          <a:p>
            <a:pPr marL="224097" lvl="1" indent="0">
              <a:buNone/>
            </a:pPr>
            <a:r>
              <a:rPr lang="en-US" altLang="ko-KR" sz="392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rPr>
              <a:t>“Write Once,</a:t>
            </a:r>
          </a:p>
          <a:p>
            <a:pPr marL="224097" lvl="1" indent="0">
              <a:buNone/>
            </a:pPr>
            <a:r>
              <a:rPr lang="en-US" altLang="ko-KR" sz="392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rPr>
              <a:t>Run Anywhere”</a:t>
            </a:r>
            <a:endParaRPr lang="en-US" sz="392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" name="Picture 2" descr="https://www.xamstatic.com/dist/images/pages/forms/example-app-tjdLiOYO.png">
            <a:extLst>
              <a:ext uri="{FF2B5EF4-FFF2-40B4-BE49-F238E27FC236}">
                <a16:creationId xmlns:a16="http://schemas.microsoft.com/office/drawing/2014/main" id="{13E31508-C7DE-4CD0-9097-4886C986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0" y="1805373"/>
            <a:ext cx="7343826" cy="47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890">
        <p:fade/>
      </p:transition>
    </mc:Choice>
    <mc:Fallback xmlns="">
      <p:transition spd="med" advTm="5389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46971" y="4761771"/>
            <a:ext cx="5332968" cy="66379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기존의 </a:t>
            </a: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Xamarin 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개발 방식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  <a:cs typeface="Segoe UI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259781" y="4761772"/>
            <a:ext cx="5332968" cy="1146560"/>
          </a:xfrm>
        </p:spPr>
        <p:txBody>
          <a:bodyPr vert="horz" wrap="square" lIns="143428" tIns="89642" rIns="143428" bIns="89642" rtlCol="0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137" dirty="0" err="1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Xamarin.Forms</a:t>
            </a:r>
            <a:b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</a:b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: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더욱 많은 부분을 공유</a:t>
            </a:r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!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  <a:cs typeface="Segoe UI Light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58775" y="2550076"/>
            <a:ext cx="1757833" cy="671066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58775" y="2610369"/>
            <a:ext cx="175032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iOS C# UI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4118291" y="2550076"/>
            <a:ext cx="1761622" cy="6710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106664" y="2620727"/>
            <a:ext cx="178559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Windows C# UI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2342982" y="2550076"/>
            <a:ext cx="1754115" cy="671066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42980" y="2620727"/>
            <a:ext cx="175032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Android C# UI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558775" y="3248713"/>
            <a:ext cx="5323534" cy="1418362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39266" y="3537543"/>
            <a:ext cx="5364237" cy="79739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33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Shared C# Logic</a:t>
            </a:r>
          </a:p>
        </p:txBody>
      </p:sp>
      <p:sp>
        <p:nvSpPr>
          <p:cNvPr id="94" name="Oval 93"/>
          <p:cNvSpPr/>
          <p:nvPr/>
        </p:nvSpPr>
        <p:spPr bwMode="auto">
          <a:xfrm>
            <a:off x="1111759" y="1741693"/>
            <a:ext cx="654953" cy="654953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2899753" y="1739240"/>
            <a:ext cx="654953" cy="654953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029" y="1892034"/>
            <a:ext cx="280402" cy="3372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00" name="Oval 99"/>
          <p:cNvSpPr/>
          <p:nvPr/>
        </p:nvSpPr>
        <p:spPr bwMode="auto">
          <a:xfrm>
            <a:off x="4682569" y="1749596"/>
            <a:ext cx="654953" cy="654953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368" y="1942609"/>
            <a:ext cx="273668" cy="27358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5" name="Rectangle 124"/>
          <p:cNvSpPr/>
          <p:nvPr/>
        </p:nvSpPr>
        <p:spPr bwMode="auto">
          <a:xfrm>
            <a:off x="6264887" y="2550077"/>
            <a:ext cx="1757832" cy="132947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9824403" y="2550077"/>
            <a:ext cx="1761622" cy="13294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8049095" y="2550077"/>
            <a:ext cx="1754115" cy="132947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6264888" y="3248713"/>
            <a:ext cx="5321137" cy="1418362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245378" y="3537543"/>
            <a:ext cx="5364237" cy="79739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33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Shared C# Logic</a:t>
            </a:r>
          </a:p>
        </p:txBody>
      </p:sp>
      <p:sp>
        <p:nvSpPr>
          <p:cNvPr id="117" name="Oval 116"/>
          <p:cNvSpPr/>
          <p:nvPr/>
        </p:nvSpPr>
        <p:spPr bwMode="auto">
          <a:xfrm>
            <a:off x="6817872" y="1741693"/>
            <a:ext cx="654953" cy="654953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8605866" y="1739240"/>
            <a:ext cx="654953" cy="654953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141" y="1892034"/>
            <a:ext cx="280402" cy="3372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13" name="Oval 112"/>
          <p:cNvSpPr/>
          <p:nvPr/>
        </p:nvSpPr>
        <p:spPr bwMode="auto">
          <a:xfrm>
            <a:off x="10388682" y="1749596"/>
            <a:ext cx="654953" cy="654953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0481" y="1942609"/>
            <a:ext cx="273668" cy="27358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" name="Rectangle 11"/>
          <p:cNvSpPr/>
          <p:nvPr/>
        </p:nvSpPr>
        <p:spPr>
          <a:xfrm>
            <a:off x="6264888" y="2716301"/>
            <a:ext cx="5321137" cy="5048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 latinLnBrk="0">
              <a:defRPr/>
            </a:pPr>
            <a:r>
              <a:rPr lang="en-US" sz="22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Xamarin.Forms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34" name="Title 16">
            <a:extLst>
              <a:ext uri="{FF2B5EF4-FFF2-40B4-BE49-F238E27FC236}">
                <a16:creationId xmlns:a16="http://schemas.microsoft.com/office/drawing/2014/main" id="{36747035-A2A4-4CC6-A0E3-7ECAFE07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 방법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35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161D0976-77E4-4580-B47E-FADBC9D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05" y="1840578"/>
            <a:ext cx="316024" cy="3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F1E35616-7264-481B-8B22-BF195414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91" y="1838225"/>
            <a:ext cx="316024" cy="3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256540"/>
      </p:ext>
    </p:extLst>
  </p:cSld>
  <p:clrMapOvr>
    <a:masterClrMapping/>
  </p:clrMapOvr>
  <p:transition advTm="12125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87502" y="1014643"/>
            <a:ext cx="10814681" cy="554988"/>
          </a:xfrm>
        </p:spPr>
        <p:txBody>
          <a:bodyPr vert="horz" wrap="square" lIns="143428" tIns="22857" rIns="45713" bIns="22857" rtlCol="0">
            <a:noAutofit/>
          </a:bodyPr>
          <a:lstStyle/>
          <a:p>
            <a:pPr marL="0" indent="0" defTabSz="913505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Pages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2407" y="5544642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9810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Absolute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5501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722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67772" y="5542599"/>
            <a:ext cx="118742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ContentView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09205" y="5542602"/>
            <a:ext cx="106501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ScrollView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3958" y="554464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" r="88913" b="6162"/>
          <a:stretch/>
        </p:blipFill>
        <p:spPr>
          <a:xfrm>
            <a:off x="2663859" y="3673821"/>
            <a:ext cx="961979" cy="1669540"/>
          </a:xfrm>
          <a:prstGeom prst="roundRect">
            <a:avLst>
              <a:gd name="adj" fmla="val 7780"/>
            </a:avLst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5"/>
          <a:stretch/>
        </p:blipFill>
        <p:spPr>
          <a:xfrm>
            <a:off x="2676308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sp>
        <p:nvSpPr>
          <p:cNvPr id="26" name="TextBox 25"/>
          <p:cNvSpPr txBox="1"/>
          <p:nvPr/>
        </p:nvSpPr>
        <p:spPr>
          <a:xfrm>
            <a:off x="2692405" y="281290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97565" y="2811880"/>
            <a:ext cx="124493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MasterDetail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9919" y="2811881"/>
            <a:ext cx="109544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Navigation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2724" y="281188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Tabbed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67770" y="2810859"/>
            <a:ext cx="1060446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Carousel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6"/>
          <p:cNvSpPr txBox="1">
            <a:spLocks/>
          </p:cNvSpPr>
          <p:nvPr/>
        </p:nvSpPr>
        <p:spPr>
          <a:xfrm>
            <a:off x="287480" y="3562199"/>
            <a:ext cx="10814703" cy="563378"/>
          </a:xfrm>
          <a:prstGeom prst="rect">
            <a:avLst/>
          </a:prstGeom>
        </p:spPr>
        <p:txBody>
          <a:bodyPr vert="horz" lIns="143428" tIns="22857" rIns="45713" bIns="22857" rtlCol="0">
            <a:noAutofit/>
          </a:bodyPr>
          <a:lstStyle>
            <a:lvl1pPr marL="0" indent="0" algn="l" defTabSz="9318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SzPct val="90000"/>
              <a:buFont typeface="Arial" charset="0"/>
              <a:buNone/>
              <a:defRPr lang="en-US" sz="5400" b="0" i="0" kern="1200" dirty="0">
                <a:solidFill>
                  <a:srgbClr val="68217A"/>
                </a:solidFill>
                <a:latin typeface="Segoe UI Light" panose="020B0502040204020203" pitchFamily="34" charset="0"/>
                <a:ea typeface="ＭＳ Ｐゴシック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505">
              <a:spcAft>
                <a:spcPts val="600"/>
              </a:spcAft>
              <a:defRPr/>
            </a:pPr>
            <a:r>
              <a:rPr lang="en-US" sz="3137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Layouts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r="63171"/>
          <a:stretch/>
        </p:blipFill>
        <p:spPr>
          <a:xfrm>
            <a:off x="4054394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 r="42087"/>
          <a:stretch/>
        </p:blipFill>
        <p:spPr>
          <a:xfrm>
            <a:off x="528530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2" r="21003"/>
          <a:stretch/>
        </p:blipFill>
        <p:spPr>
          <a:xfrm>
            <a:off x="654297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6" r="-81"/>
          <a:stretch/>
        </p:blipFill>
        <p:spPr>
          <a:xfrm>
            <a:off x="781402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5778" r="74038" b="6162"/>
          <a:stretch/>
        </p:blipFill>
        <p:spPr>
          <a:xfrm>
            <a:off x="3960473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t="5778" r="59269" b="6162"/>
          <a:stretch/>
        </p:blipFill>
        <p:spPr>
          <a:xfrm>
            <a:off x="5235923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8" t="5778" r="44465" b="6162"/>
          <a:stretch/>
        </p:blipFill>
        <p:spPr>
          <a:xfrm>
            <a:off x="6535439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1" t="5778" r="29642" b="6162"/>
          <a:stretch/>
        </p:blipFill>
        <p:spPr>
          <a:xfrm>
            <a:off x="7891008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0" t="5778" r="14873" b="6162"/>
          <a:stretch/>
        </p:blipFill>
        <p:spPr>
          <a:xfrm>
            <a:off x="9160441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8" t="5778" r="-35" b="6162"/>
          <a:stretch/>
        </p:blipFill>
        <p:spPr>
          <a:xfrm>
            <a:off x="10375728" y="3673821"/>
            <a:ext cx="961979" cy="1669540"/>
          </a:xfrm>
          <a:prstGeom prst="roundRect">
            <a:avLst>
              <a:gd name="adj" fmla="val 9031"/>
            </a:avLst>
          </a:prstGeom>
        </p:spPr>
      </p:pic>
    </p:spTree>
    <p:extLst>
      <p:ext uri="{BB962C8B-B14F-4D97-AF65-F5344CB8AC3E}">
        <p14:creationId xmlns:p14="http://schemas.microsoft.com/office/powerpoint/2010/main" val="2111091958"/>
      </p:ext>
    </p:extLst>
  </p:cSld>
  <p:clrMapOvr>
    <a:masterClrMapping/>
  </p:clrMapOvr>
  <p:transition advTm="52113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6453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ActivityIndicator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9703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BoxView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92954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6204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DatePicker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719455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66453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779703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92954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Label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06204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19455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6453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OpenGLView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79703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92954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ProgressBar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6204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SearchBar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719455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66453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79703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92954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TimePicker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06204" y="435297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19455" y="435297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EntryCell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66453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779703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92954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06204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308645549"/>
      </p:ext>
    </p:extLst>
  </p:cSld>
  <p:clrMapOvr>
    <a:masterClrMapping/>
  </p:clrMapOvr>
  <p:transition advTm="26133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UI from shared code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327963" y="1189176"/>
            <a:ext cx="5898535" cy="530540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&lt;</a:t>
            </a:r>
            <a:r>
              <a:rPr lang="en-US" sz="2000" b="1" dirty="0" err="1">
                <a:solidFill>
                  <a:srgbClr val="53954A"/>
                </a:solidFill>
              </a:rPr>
              <a:t>StackLayout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654792"/>
                </a:solidFill>
              </a:rPr>
              <a:t>Spacing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"20"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654792"/>
                </a:solidFill>
              </a:rPr>
              <a:t>Padding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                 </a:t>
            </a:r>
            <a:r>
              <a:rPr lang="de-DE" sz="2000" b="1" dirty="0" err="1">
                <a:solidFill>
                  <a:srgbClr val="654792"/>
                </a:solidFill>
              </a:rPr>
              <a:t>VerticalOptions</a:t>
            </a:r>
            <a:r>
              <a:rPr lang="de-DE" sz="2000" b="1" dirty="0">
                <a:solidFill>
                  <a:schemeClr val="tx1"/>
                </a:solidFill>
              </a:rPr>
              <a:t>=</a:t>
            </a:r>
            <a:r>
              <a:rPr lang="de-DE" sz="2000" b="1" dirty="0">
                <a:solidFill>
                  <a:srgbClr val="D53A05"/>
                </a:solidFill>
              </a:rPr>
              <a:t>"Center"</a:t>
            </a:r>
            <a:r>
              <a:rPr lang="de-DE" sz="2000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        &lt;</a:t>
            </a:r>
            <a:r>
              <a:rPr lang="de-DE" sz="2000" b="1" dirty="0">
                <a:solidFill>
                  <a:srgbClr val="53954A"/>
                </a:solidFill>
              </a:rPr>
              <a:t>Entry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rgbClr val="654792"/>
                </a:solidFill>
              </a:rPr>
              <a:t>Placeholder</a:t>
            </a:r>
            <a:r>
              <a:rPr lang="de-DE" sz="2000" b="1" dirty="0">
                <a:solidFill>
                  <a:schemeClr val="tx1"/>
                </a:solidFill>
              </a:rPr>
              <a:t>=</a:t>
            </a:r>
            <a:r>
              <a:rPr lang="de-DE" sz="2000" b="1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2000" b="1" dirty="0">
                <a:solidFill>
                  <a:schemeClr val="tx1"/>
                </a:solidFill>
              </a:rPr>
              <a:t>               </a:t>
            </a:r>
            <a:r>
              <a:rPr lang="da-DK" sz="2000" b="1" dirty="0" err="1">
                <a:solidFill>
                  <a:srgbClr val="654792"/>
                </a:solidFill>
              </a:rPr>
              <a:t>Text</a:t>
            </a:r>
            <a:r>
              <a:rPr lang="da-DK" sz="2000" b="1" dirty="0">
                <a:solidFill>
                  <a:schemeClr val="tx1"/>
                </a:solidFill>
              </a:rPr>
              <a:t>=</a:t>
            </a:r>
            <a:r>
              <a:rPr lang="da-DK" sz="2000" b="1" dirty="0">
                <a:solidFill>
                  <a:srgbClr val="D53A05"/>
                </a:solidFill>
              </a:rPr>
              <a:t>"{Binding </a:t>
            </a:r>
            <a:r>
              <a:rPr lang="da-DK" sz="2000" b="1" dirty="0" err="1">
                <a:solidFill>
                  <a:srgbClr val="D53A05"/>
                </a:solidFill>
              </a:rPr>
              <a:t>Username</a:t>
            </a:r>
            <a:r>
              <a:rPr lang="da-DK" sz="2000" b="1" dirty="0">
                <a:solidFill>
                  <a:srgbClr val="D53A05"/>
                </a:solidFill>
              </a:rPr>
              <a:t>}"</a:t>
            </a:r>
            <a:r>
              <a:rPr lang="da-DK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2000" b="1" dirty="0">
                <a:solidFill>
                  <a:schemeClr val="tx1"/>
                </a:solidFill>
              </a:rPr>
              <a:t>        &lt;</a:t>
            </a:r>
            <a:r>
              <a:rPr lang="da-DK" sz="2000" b="1" dirty="0" err="1">
                <a:solidFill>
                  <a:srgbClr val="53954A"/>
                </a:solidFill>
              </a:rPr>
              <a:t>Entry</a:t>
            </a:r>
            <a:r>
              <a:rPr lang="da-DK" sz="2000" b="1" dirty="0">
                <a:solidFill>
                  <a:srgbClr val="53954A"/>
                </a:solidFill>
              </a:rPr>
              <a:t> </a:t>
            </a:r>
            <a:r>
              <a:rPr lang="da-DK" sz="2000" b="1" dirty="0">
                <a:solidFill>
                  <a:srgbClr val="654792"/>
                </a:solidFill>
              </a:rPr>
              <a:t>Placeholder</a:t>
            </a:r>
            <a:r>
              <a:rPr lang="da-DK" sz="2000" b="1" dirty="0">
                <a:solidFill>
                  <a:schemeClr val="tx1"/>
                </a:solidFill>
              </a:rPr>
              <a:t>=</a:t>
            </a:r>
            <a:r>
              <a:rPr lang="da-DK" sz="2000" b="1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       </a:t>
            </a:r>
            <a:r>
              <a:rPr lang="nl-NL" sz="2000" b="1" dirty="0" err="1">
                <a:solidFill>
                  <a:srgbClr val="654792"/>
                </a:solidFill>
              </a:rPr>
              <a:t>Text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       </a:t>
            </a:r>
            <a:r>
              <a:rPr lang="nl-NL" sz="2000" b="1" dirty="0" err="1">
                <a:solidFill>
                  <a:srgbClr val="654792"/>
                </a:solidFill>
              </a:rPr>
              <a:t>IsPassword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</a:t>
            </a:r>
            <a:r>
              <a:rPr lang="nl-NL" sz="2000" b="1" dirty="0" err="1">
                <a:solidFill>
                  <a:srgbClr val="D53A05"/>
                </a:solidFill>
              </a:rPr>
              <a:t>true</a:t>
            </a:r>
            <a:r>
              <a:rPr lang="nl-NL" sz="2000" b="1" dirty="0">
                <a:solidFill>
                  <a:srgbClr val="D53A05"/>
                </a:solidFill>
              </a:rPr>
              <a:t>"</a:t>
            </a:r>
            <a:r>
              <a:rPr lang="nl-NL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&lt;</a:t>
            </a:r>
            <a:r>
              <a:rPr lang="nl-NL" sz="2000" b="1" dirty="0">
                <a:solidFill>
                  <a:srgbClr val="53954A"/>
                </a:solidFill>
              </a:rPr>
              <a:t>Button</a:t>
            </a:r>
            <a:r>
              <a:rPr lang="nl-NL" sz="2000" b="1" dirty="0">
                <a:solidFill>
                  <a:schemeClr val="tx1"/>
                </a:solidFill>
              </a:rPr>
              <a:t> </a:t>
            </a:r>
            <a:r>
              <a:rPr lang="nl-NL" sz="2000" b="1" dirty="0" err="1">
                <a:solidFill>
                  <a:srgbClr val="654792"/>
                </a:solidFill>
              </a:rPr>
              <a:t>Text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"Login" </a:t>
            </a:r>
            <a:r>
              <a:rPr lang="nl-NL" sz="2000" b="1" dirty="0" err="1">
                <a:solidFill>
                  <a:srgbClr val="654792"/>
                </a:solidFill>
              </a:rPr>
              <a:t>TextColor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        </a:t>
            </a:r>
            <a:r>
              <a:rPr lang="en-US" sz="2000" b="1" dirty="0" err="1">
                <a:solidFill>
                  <a:srgbClr val="654792"/>
                </a:solidFill>
              </a:rPr>
              <a:t>BackgroundColor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        </a:t>
            </a:r>
            <a:r>
              <a:rPr lang="en-US" sz="2000" b="1" dirty="0">
                <a:solidFill>
                  <a:srgbClr val="654792"/>
                </a:solidFill>
              </a:rPr>
              <a:t>Command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"{Binding </a:t>
            </a:r>
            <a:r>
              <a:rPr lang="en-US" sz="2000" b="1" dirty="0" err="1">
                <a:solidFill>
                  <a:srgbClr val="D53A05"/>
                </a:solidFill>
              </a:rPr>
              <a:t>LoginCommand</a:t>
            </a:r>
            <a:r>
              <a:rPr lang="en-US" sz="2000" b="1" dirty="0">
                <a:solidFill>
                  <a:srgbClr val="D53A05"/>
                </a:solidFill>
              </a:rPr>
              <a:t>}"</a:t>
            </a:r>
            <a:r>
              <a:rPr lang="en-US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&lt;/</a:t>
            </a:r>
            <a:r>
              <a:rPr lang="en-US" sz="2000" b="1" dirty="0" err="1">
                <a:solidFill>
                  <a:srgbClr val="53954A"/>
                </a:solidFill>
              </a:rPr>
              <a:t>StackLayout</a:t>
            </a:r>
            <a:r>
              <a:rPr lang="en-US" sz="20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6218126" y="2088841"/>
            <a:ext cx="219674" cy="3522125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" y="1976312"/>
            <a:ext cx="5616944" cy="35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103951"/>
      </p:ext>
    </p:extLst>
  </p:cSld>
  <p:clrMapOvr>
    <a:masterClrMapping/>
  </p:clrMapOvr>
  <p:transition advTm="28248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Demo 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“Hello Xamarin Forms!” </a:t>
            </a:r>
            <a:r>
              <a:rPr lang="ko-KR" altLang="en-US" dirty="0">
                <a:solidFill>
                  <a:schemeClr val="bg1"/>
                </a:solidFill>
              </a:rPr>
              <a:t>실행하기</a:t>
            </a:r>
          </a:p>
        </p:txBody>
      </p:sp>
    </p:spTree>
    <p:extLst>
      <p:ext uri="{BB962C8B-B14F-4D97-AF65-F5344CB8AC3E}">
        <p14:creationId xmlns:p14="http://schemas.microsoft.com/office/powerpoint/2010/main" val="34386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5"/>
    </mc:Choice>
    <mc:Fallback xmlns="">
      <p:transition spd="slow" advTm="1075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Xamarin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Xamarin BootCamp Portugal">
            <a:extLst>
              <a:ext uri="{FF2B5EF4-FFF2-40B4-BE49-F238E27FC236}">
                <a16:creationId xmlns:a16="http://schemas.microsoft.com/office/drawing/2014/main" id="{A30FB536-31C2-4363-BD8C-77CCA5F8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87" y="2313796"/>
            <a:ext cx="3922421" cy="34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53"/>
    </mc:Choice>
    <mc:Fallback xmlns="">
      <p:transition spd="slow" advTm="2565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MacOS, Windows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 설치할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4649585"/>
            <a:ext cx="4191000" cy="15273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 for Mac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iOS, Android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802C6-5B62-49EB-9186-E83C890C0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716" y="4649584"/>
            <a:ext cx="4714702" cy="1527378"/>
          </a:xfrm>
        </p:spPr>
        <p:txBody>
          <a:bodyPr/>
          <a:lstStyle/>
          <a:p>
            <a:r>
              <a:rPr lang="en-US" altLang="ko-KR" dirty="0"/>
              <a:t>Visual Studio</a:t>
            </a:r>
          </a:p>
          <a:p>
            <a:r>
              <a:rPr lang="en-US" altLang="ko-KR" dirty="0"/>
              <a:t>iOS, Android, Windows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82C3D-F564-433E-9002-A78E4EE0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936649"/>
            <a:ext cx="699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33"/>
    </mc:Choice>
    <mc:Fallback xmlns="">
      <p:transition spd="slow" advTm="748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청소년서체" panose="02020603020101020101" pitchFamily="18" charset="-127"/>
                <a:ea typeface="청소년서체" panose="02020603020101020101" pitchFamily="18" charset="-127"/>
              </a:rPr>
              <a:t>[XAM101] 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소개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3DB1A-00C0-4E20-A361-DFE514F3C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김은지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14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기술 에반젤리스트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마이크로소프트 </a:t>
            </a:r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4488">
        <p14:reveal/>
      </p:transition>
    </mc:Choice>
    <mc:Fallback xmlns="">
      <p:transition spd="slow" advTm="24488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B40E-22CF-4C8E-9827-42139275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PC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빌드하기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0F28DC-39C6-4EB8-AB81-D0FA0A15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iOS</a:t>
            </a:r>
            <a:r>
              <a:rPr lang="ko-KR" altLang="en-US" dirty="0"/>
              <a:t>를 빌드하려면 </a:t>
            </a:r>
            <a:r>
              <a:rPr lang="ko-KR" altLang="en-US" u="sng" dirty="0"/>
              <a:t>반드시 </a:t>
            </a:r>
            <a:r>
              <a:rPr lang="en-US" altLang="ko-KR" u="sng" dirty="0"/>
              <a:t>Mac</a:t>
            </a:r>
            <a:r>
              <a:rPr lang="ko-KR" altLang="en-US" dirty="0"/>
              <a:t>이 필요합니다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앱을 빌드하려면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하며</a:t>
            </a:r>
            <a:r>
              <a:rPr lang="en-US" altLang="ko-KR" dirty="0"/>
              <a:t>, </a:t>
            </a:r>
            <a:r>
              <a:rPr lang="ko-KR" altLang="en-US" u="sng" dirty="0"/>
              <a:t>같은 네트워크 내에</a:t>
            </a:r>
            <a:r>
              <a:rPr lang="ko-KR" altLang="en-US" dirty="0"/>
              <a:t> 있어야 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 자격증명 정보를 이용하여 </a:t>
            </a:r>
            <a:r>
              <a:rPr lang="en-US" altLang="ko-KR" dirty="0"/>
              <a:t>SSH Session</a:t>
            </a:r>
            <a:r>
              <a:rPr lang="ko-KR" altLang="en-US" dirty="0"/>
              <a:t>을 열고 통신합니다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97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92"/>
    </mc:Choice>
    <mc:Fallback xmlns="">
      <p:transition spd="slow" advTm="14139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Demo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Windows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Xamarin Mac Agent</a:t>
            </a:r>
            <a:r>
              <a:rPr lang="ko-KR" altLang="en-US" dirty="0">
                <a:solidFill>
                  <a:schemeClr val="bg1"/>
                </a:solidFill>
              </a:rPr>
              <a:t>를 이용하여 </a:t>
            </a:r>
            <a:r>
              <a:rPr lang="en-US" altLang="ko-KR" dirty="0">
                <a:solidFill>
                  <a:schemeClr val="bg1"/>
                </a:solidFill>
              </a:rPr>
              <a:t>Mac</a:t>
            </a:r>
            <a:r>
              <a:rPr lang="ko-KR" altLang="en-US" dirty="0">
                <a:solidFill>
                  <a:schemeClr val="bg1"/>
                </a:solidFill>
              </a:rPr>
              <a:t>과 연결하기 </a:t>
            </a:r>
          </a:p>
        </p:txBody>
      </p:sp>
    </p:spTree>
    <p:extLst>
      <p:ext uri="{BB962C8B-B14F-4D97-AF65-F5344CB8AC3E}">
        <p14:creationId xmlns:p14="http://schemas.microsoft.com/office/powerpoint/2010/main" val="12203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6"/>
    </mc:Choice>
    <mc:Fallback xmlns="">
      <p:transition spd="slow" advTm="2029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46D-93F4-43BE-A6B2-2F7A2DD7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 오늘 뭐해요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C1C6-4F4E-4F94-972E-A5D321E4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전화걸기 기능 만들어보기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계산기 만들어보기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Azure Mobile App </a:t>
            </a:r>
            <a:r>
              <a:rPr lang="ko-KR" altLang="en-US" dirty="0"/>
              <a:t>사용해보기 </a:t>
            </a:r>
          </a:p>
        </p:txBody>
      </p:sp>
    </p:spTree>
    <p:extLst>
      <p:ext uri="{BB962C8B-B14F-4D97-AF65-F5344CB8AC3E}">
        <p14:creationId xmlns:p14="http://schemas.microsoft.com/office/powerpoint/2010/main" val="41050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25"/>
    </mc:Choice>
    <mc:Fallback xmlns="">
      <p:transition spd="slow" advTm="8862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실습</a:t>
            </a:r>
            <a:r>
              <a:rPr lang="en-US" altLang="ko-KR" dirty="0">
                <a:solidFill>
                  <a:schemeClr val="bg1"/>
                </a:solidFill>
              </a:rPr>
              <a:t> 101 – Lab1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Hello Xamarin Forms! </a:t>
            </a:r>
            <a:r>
              <a:rPr lang="ko-KR" altLang="en-US" dirty="0">
                <a:solidFill>
                  <a:schemeClr val="bg1"/>
                </a:solidFill>
              </a:rPr>
              <a:t>출력하기 </a:t>
            </a:r>
          </a:p>
        </p:txBody>
      </p:sp>
    </p:spTree>
    <p:extLst>
      <p:ext uri="{BB962C8B-B14F-4D97-AF65-F5344CB8AC3E}">
        <p14:creationId xmlns:p14="http://schemas.microsoft.com/office/powerpoint/2010/main" val="58460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6"/>
    </mc:Choice>
    <mc:Fallback xmlns="">
      <p:transition spd="slow" advTm="20296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8784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id="{178773F7-8898-485F-B982-6E0D576BA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9" b="1076"/>
          <a:stretch/>
        </p:blipFill>
        <p:spPr>
          <a:xfrm rot="5400000">
            <a:off x="-1111205" y="1111203"/>
            <a:ext cx="6858000" cy="4635591"/>
          </a:xfrm>
          <a:prstGeom prst="rect">
            <a:avLst/>
          </a:prstGeom>
          <a:effectLst/>
        </p:spPr>
      </p:pic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3B3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CB1D49-444A-47E0-8229-CCEC200A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am</a:t>
            </a:r>
            <a:r>
              <a:rPr lang="ko-KR" altLang="en-US" dirty="0"/>
              <a:t> </a:t>
            </a:r>
            <a:r>
              <a:rPr lang="en-US" altLang="ko-KR" dirty="0"/>
              <a:t>I?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D51F-48CE-4FEF-AA17-D9E92E6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595021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마이크로소프트에서 기술전도사 업무를 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대학생 개발자들을 많이 만나고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주로 </a:t>
            </a:r>
            <a:r>
              <a:rPr lang="en-US" altLang="ko-KR" sz="2400" dirty="0"/>
              <a:t>Azure</a:t>
            </a:r>
            <a:r>
              <a:rPr lang="ko-KR" altLang="en-US" sz="2400" dirty="0"/>
              <a:t>와 </a:t>
            </a:r>
            <a:r>
              <a:rPr lang="en-US" altLang="ko-KR" sz="2400" dirty="0"/>
              <a:t>Xamarin, </a:t>
            </a:r>
            <a:r>
              <a:rPr lang="ko-KR" altLang="en-US" sz="2400" dirty="0"/>
              <a:t>필요하다면 이것 저것 이야기 합니다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83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99"/>
    </mc:Choice>
    <mc:Fallback xmlns="">
      <p:transition spd="slow" advTm="24519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Xamarin?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2574B-4C15-4D64-862C-9A8C9627AFC6}"/>
              </a:ext>
            </a:extLst>
          </p:cNvPr>
          <p:cNvSpPr txBox="1"/>
          <p:nvPr/>
        </p:nvSpPr>
        <p:spPr>
          <a:xfrm>
            <a:off x="269239" y="3336132"/>
            <a:ext cx="767953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크로스 플랫폼 모바일 개발 솔루션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11">
        <p:fade/>
      </p:transition>
    </mc:Choice>
    <mc:Fallback xmlns="">
      <p:transition spd="med" advTm="37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지금까지의 모바일 개발환경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D9599D-51AA-4E62-A8FE-CC0F74511869}"/>
              </a:ext>
            </a:extLst>
          </p:cNvPr>
          <p:cNvGrpSpPr/>
          <p:nvPr/>
        </p:nvGrpSpPr>
        <p:grpSpPr>
          <a:xfrm>
            <a:off x="2894161" y="1664189"/>
            <a:ext cx="6405999" cy="3519064"/>
            <a:chOff x="2401813" y="1841078"/>
            <a:chExt cx="6534453" cy="35896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F63CC6-714C-4E51-8FD6-17F3C52CE221}"/>
                </a:ext>
              </a:extLst>
            </p:cNvPr>
            <p:cNvGrpSpPr/>
            <p:nvPr/>
          </p:nvGrpSpPr>
          <p:grpSpPr>
            <a:xfrm>
              <a:off x="2401813" y="1841078"/>
              <a:ext cx="6534453" cy="3589629"/>
              <a:chOff x="2950834" y="1494207"/>
              <a:chExt cx="6534453" cy="35896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B78D1F-ADC9-4D52-8089-2C642459A0A7}"/>
                  </a:ext>
                </a:extLst>
              </p:cNvPr>
              <p:cNvGrpSpPr/>
              <p:nvPr/>
            </p:nvGrpSpPr>
            <p:grpSpPr>
              <a:xfrm>
                <a:off x="2950834" y="1497214"/>
                <a:ext cx="2188234" cy="3586622"/>
                <a:chOff x="2950834" y="1497214"/>
                <a:chExt cx="2188234" cy="358662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4B5417-F696-4BA6-8281-D845F2CB39FF}"/>
                    </a:ext>
                  </a:extLst>
                </p:cNvPr>
                <p:cNvSpPr/>
                <p:nvPr/>
              </p:nvSpPr>
              <p:spPr bwMode="auto">
                <a:xfrm>
                  <a:off x="2950834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FE889C6-9939-4314-B33A-B1F1A5CD9124}"/>
                    </a:ext>
                  </a:extLst>
                </p:cNvPr>
                <p:cNvSpPr/>
                <p:nvPr/>
              </p:nvSpPr>
              <p:spPr bwMode="auto">
                <a:xfrm>
                  <a:off x="2950834" y="2488321"/>
                  <a:ext cx="2157984" cy="822751"/>
                </a:xfrm>
                <a:prstGeom prst="rect">
                  <a:avLst/>
                </a:prstGeom>
                <a:solidFill>
                  <a:srgbClr val="6A3F9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A78F01A-1187-4B02-A886-7C8020352501}"/>
                    </a:ext>
                  </a:extLst>
                </p:cNvPr>
                <p:cNvSpPr txBox="1"/>
                <p:nvPr/>
              </p:nvSpPr>
              <p:spPr>
                <a:xfrm>
                  <a:off x="3213014" y="2562243"/>
                  <a:ext cx="1633624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iOS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D10BE2-9E96-45A1-ABD2-2A389667D930}"/>
                    </a:ext>
                  </a:extLst>
                </p:cNvPr>
                <p:cNvSpPr txBox="1"/>
                <p:nvPr/>
              </p:nvSpPr>
              <p:spPr>
                <a:xfrm>
                  <a:off x="2950834" y="3897849"/>
                  <a:ext cx="2188234" cy="86493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Objective-C/Swift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Xcode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7323E58-575E-42C1-85BF-BE49578FA3C8}"/>
                    </a:ext>
                  </a:extLst>
                </p:cNvPr>
                <p:cNvSpPr/>
                <p:nvPr/>
              </p:nvSpPr>
              <p:spPr bwMode="auto">
                <a:xfrm>
                  <a:off x="3628329" y="1497214"/>
                  <a:ext cx="802995" cy="802995"/>
                </a:xfrm>
                <a:prstGeom prst="ellipse">
                  <a:avLst/>
                </a:prstGeom>
                <a:solidFill>
                  <a:srgbClr val="6A3F9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1CB0512-DB76-49BB-98F3-187FCE3991A5}"/>
                  </a:ext>
                </a:extLst>
              </p:cNvPr>
              <p:cNvGrpSpPr/>
              <p:nvPr/>
            </p:nvGrpSpPr>
            <p:grpSpPr>
              <a:xfrm>
                <a:off x="5139068" y="1494207"/>
                <a:ext cx="2157984" cy="3589629"/>
                <a:chOff x="5146110" y="1494207"/>
                <a:chExt cx="2157984" cy="358962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D17AFEC-6EC2-422D-AF3F-A2A5BA060BC5}"/>
                    </a:ext>
                  </a:extLst>
                </p:cNvPr>
                <p:cNvSpPr/>
                <p:nvPr/>
              </p:nvSpPr>
              <p:spPr bwMode="auto">
                <a:xfrm>
                  <a:off x="5146110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CD35C76-A02F-479A-9428-4882EF4ACF85}"/>
                    </a:ext>
                  </a:extLst>
                </p:cNvPr>
                <p:cNvSpPr/>
                <p:nvPr/>
              </p:nvSpPr>
              <p:spPr bwMode="auto">
                <a:xfrm>
                  <a:off x="5146110" y="2488321"/>
                  <a:ext cx="2157984" cy="822751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02EEF8-540A-4E43-A789-0AD20A6F6E48}"/>
                    </a:ext>
                  </a:extLst>
                </p:cNvPr>
                <p:cNvSpPr txBox="1"/>
                <p:nvPr/>
              </p:nvSpPr>
              <p:spPr>
                <a:xfrm>
                  <a:off x="5469967" y="2574941"/>
                  <a:ext cx="1510270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Android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29A6A35-4809-4FD2-AA00-BC0F8B82DC80}"/>
                    </a:ext>
                  </a:extLst>
                </p:cNvPr>
                <p:cNvSpPr txBox="1"/>
                <p:nvPr/>
              </p:nvSpPr>
              <p:spPr>
                <a:xfrm>
                  <a:off x="5241367" y="3897849"/>
                  <a:ext cx="1967470" cy="864938"/>
                </a:xfrm>
                <a:prstGeom prst="rect">
                  <a:avLst/>
                </a:prstGeom>
                <a:noFill/>
              </p:spPr>
              <p:txBody>
                <a:bodyPr wrap="square" lIns="89642" tIns="143407" rIns="89642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Java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Android Studio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FC9630F-497B-4950-8A1D-44F34C08BABE}"/>
                    </a:ext>
                  </a:extLst>
                </p:cNvPr>
                <p:cNvGrpSpPr/>
                <p:nvPr/>
              </p:nvGrpSpPr>
              <p:grpSpPr>
                <a:xfrm>
                  <a:off x="5823605" y="1494207"/>
                  <a:ext cx="802995" cy="802995"/>
                  <a:chOff x="11434337" y="2930084"/>
                  <a:chExt cx="1574643" cy="1574643"/>
                </a:xfrm>
                <a:solidFill>
                  <a:srgbClr val="3BB8AA"/>
                </a:solidFill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0FC2867-A6F1-40B1-BE51-DE882C8674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34337" y="2930084"/>
                    <a:ext cx="1574643" cy="1574643"/>
                  </a:xfrm>
                  <a:prstGeom prst="ellipse">
                    <a:avLst/>
                  </a:prstGeom>
                  <a:solidFill>
                    <a:srgbClr val="00827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89630" tIns="89630" rIns="33615" bIns="33615" rtlCol="0" anchor="b" anchorCtr="0"/>
                  <a:lstStyle/>
                  <a:p>
                    <a:pPr algn="ctr" defTabSz="913964" latinLnBrk="0">
                      <a:defRPr/>
                    </a:pPr>
                    <a:endPara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B7D184E7-F09F-4954-A203-73C54F0DCA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84585" y="3297434"/>
                    <a:ext cx="674145" cy="810875"/>
                  </a:xfrm>
                  <a:prstGeom prst="rect">
                    <a:avLst/>
                  </a:prstGeom>
                  <a:solidFill>
                    <a:srgbClr val="008272"/>
                  </a:solidFill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E0DAAE7-F76D-430B-B3FC-171059520C54}"/>
                  </a:ext>
                </a:extLst>
              </p:cNvPr>
              <p:cNvGrpSpPr/>
              <p:nvPr/>
            </p:nvGrpSpPr>
            <p:grpSpPr>
              <a:xfrm>
                <a:off x="7327303" y="1506904"/>
                <a:ext cx="2157984" cy="3576932"/>
                <a:chOff x="7327303" y="1506904"/>
                <a:chExt cx="2157984" cy="357693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8530B18-8A84-4880-A404-DC70252FB42D}"/>
                    </a:ext>
                  </a:extLst>
                </p:cNvPr>
                <p:cNvSpPr/>
                <p:nvPr/>
              </p:nvSpPr>
              <p:spPr bwMode="auto">
                <a:xfrm>
                  <a:off x="7327303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solidFill>
                        <a:srgbClr val="00BBF1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DA011D-3D47-468F-9B66-A07D93D15B70}"/>
                    </a:ext>
                  </a:extLst>
                </p:cNvPr>
                <p:cNvSpPr/>
                <p:nvPr/>
              </p:nvSpPr>
              <p:spPr bwMode="auto">
                <a:xfrm>
                  <a:off x="7327303" y="2488321"/>
                  <a:ext cx="2157984" cy="822751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1BF3EBD-8EB1-437C-A3F6-E2E5C5AA1B34}"/>
                    </a:ext>
                  </a:extLst>
                </p:cNvPr>
                <p:cNvSpPr txBox="1"/>
                <p:nvPr/>
              </p:nvSpPr>
              <p:spPr>
                <a:xfrm>
                  <a:off x="7546353" y="2574941"/>
                  <a:ext cx="1719884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Windows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E862B0-84C0-4E0C-9336-F832121B52F0}"/>
                    </a:ext>
                  </a:extLst>
                </p:cNvPr>
                <p:cNvSpPr txBox="1"/>
                <p:nvPr/>
              </p:nvSpPr>
              <p:spPr>
                <a:xfrm>
                  <a:off x="7393952" y="3897849"/>
                  <a:ext cx="2024686" cy="86493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C#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Visual Studio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DBB073-63C5-4489-B7C4-4A866745F2B2}"/>
                    </a:ext>
                  </a:extLst>
                </p:cNvPr>
                <p:cNvGrpSpPr/>
                <p:nvPr/>
              </p:nvGrpSpPr>
              <p:grpSpPr>
                <a:xfrm>
                  <a:off x="8004798" y="1506904"/>
                  <a:ext cx="802995" cy="802995"/>
                  <a:chOff x="15720599" y="2954983"/>
                  <a:chExt cx="1574643" cy="1574643"/>
                </a:xfrm>
                <a:solidFill>
                  <a:srgbClr val="02AFCD"/>
                </a:solidFill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0D73BC5-9BAF-4CCB-AB96-14B037E0F9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720599" y="2954983"/>
                    <a:ext cx="1574643" cy="1574643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89630" tIns="89630" rIns="33615" bIns="33615" rtlCol="0" anchor="b" anchorCtr="0"/>
                  <a:lstStyle/>
                  <a:p>
                    <a:pPr algn="ctr" defTabSz="913964" latinLnBrk="0">
                      <a:defRPr/>
                    </a:pPr>
                    <a:endPara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5945DC61-7DF7-420B-8E32-AE16DD919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157680" y="3419025"/>
                    <a:ext cx="657956" cy="657763"/>
                  </a:xfrm>
                  <a:prstGeom prst="rect">
                    <a:avLst/>
                  </a:prstGeom>
                  <a:solidFill>
                    <a:schemeClr val="tx2"/>
                  </a:solidFill>
                </p:spPr>
              </p:pic>
            </p:grpSp>
          </p:grpSp>
        </p:grpSp>
        <p:pic>
          <p:nvPicPr>
            <p:cNvPr id="35" name="Picture 6" descr="http://www.clker.com/cliparts/0/9/R/7/v/Y/white-apple-logo-on-black-background-md.png">
              <a:extLst>
                <a:ext uri="{FF2B5EF4-FFF2-40B4-BE49-F238E27FC236}">
                  <a16:creationId xmlns:a16="http://schemas.microsoft.com/office/drawing/2014/main" id="{8C72FEDE-496D-459F-B6AE-09C3D4FB3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8205" y="1980422"/>
              <a:ext cx="365199" cy="4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FE49F44-1B00-47F3-A1D5-FC878144E631}"/>
              </a:ext>
            </a:extLst>
          </p:cNvPr>
          <p:cNvSpPr txBox="1"/>
          <p:nvPr/>
        </p:nvSpPr>
        <p:spPr>
          <a:xfrm>
            <a:off x="420606" y="5696026"/>
            <a:ext cx="11353104" cy="64263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코드 공유가 힘들고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개발 언어와 환경이 다르고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개발자 여러명이 필요</a:t>
            </a:r>
            <a:endParaRPr lang="en-US" sz="2549" spc="-10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  <a:cs typeface="Segoe UI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9366757-7BAF-4C6A-A88F-4855CF697B4B}"/>
              </a:ext>
            </a:extLst>
          </p:cNvPr>
          <p:cNvSpPr/>
          <p:nvPr/>
        </p:nvSpPr>
        <p:spPr>
          <a:xfrm rot="5400000">
            <a:off x="5984306" y="1099792"/>
            <a:ext cx="225704" cy="9106429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 dirty="0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8488">
        <p:fade/>
      </p:transition>
    </mc:Choice>
    <mc:Fallback xmlns="">
      <p:transition spd="med" advTm="14848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그래서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대안은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  <a:sym typeface="Wingdings" panose="05000000000000000000" pitchFamily="2" charset="2"/>
              </a:rPr>
              <a:t>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94">
        <p:fade/>
      </p:transition>
    </mc:Choice>
    <mc:Fallback xmlns="">
      <p:transition spd="med" advTm="2519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3010841"/>
            <a:ext cx="4838465" cy="836319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Web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이용해보자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64584" y="487"/>
            <a:ext cx="6590148" cy="6857027"/>
          </a:xfrm>
          <a:solidFill>
            <a:schemeClr val="bg2"/>
          </a:solidFill>
        </p:spPr>
      </p:sp>
      <p:pic>
        <p:nvPicPr>
          <p:cNvPr id="5122" name="Picture 2" descr="edge png에 대한 이미지 검색결과">
            <a:extLst>
              <a:ext uri="{FF2B5EF4-FFF2-40B4-BE49-F238E27FC236}">
                <a16:creationId xmlns:a16="http://schemas.microsoft.com/office/drawing/2014/main" id="{EF9655AA-0EAA-4CC0-855A-31B95353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08" y="1805373"/>
            <a:ext cx="1835404" cy="195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rome png에 대한 이미지 검색결과">
            <a:extLst>
              <a:ext uri="{FF2B5EF4-FFF2-40B4-BE49-F238E27FC236}">
                <a16:creationId xmlns:a16="http://schemas.microsoft.com/office/drawing/2014/main" id="{F54D1C41-80AF-4BA3-B36C-F6DFF80B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95" y="2667373"/>
            <a:ext cx="1825727" cy="18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afari png에 대한 이미지 검색결과">
            <a:extLst>
              <a:ext uri="{FF2B5EF4-FFF2-40B4-BE49-F238E27FC236}">
                <a16:creationId xmlns:a16="http://schemas.microsoft.com/office/drawing/2014/main" id="{46396EB0-4022-45E8-91E0-55F798AE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993" y="1875965"/>
            <a:ext cx="2047182" cy="204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252">
        <p:fade/>
      </p:transition>
    </mc:Choice>
    <mc:Fallback xmlns="">
      <p:transition spd="med" advTm="2525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A3A7E-4786-40D9-A72B-E476A1E272D1}"/>
              </a:ext>
            </a:extLst>
          </p:cNvPr>
          <p:cNvSpPr/>
          <p:nvPr/>
        </p:nvSpPr>
        <p:spPr bwMode="auto">
          <a:xfrm>
            <a:off x="779" y="1143324"/>
            <a:ext cx="12192000" cy="363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Web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App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0003" y="5111377"/>
            <a:ext cx="11655078" cy="1490528"/>
          </a:xfrm>
        </p:spPr>
        <p:txBody>
          <a:bodyPr/>
          <a:lstStyle/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환경에 최적화된 웹 페이지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/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앱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/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웹 앱 등으로 불림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HTML, CSS, JavaScript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 작성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B2E7E-FFCB-4AD5-9C0C-EBCDD241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568" y="1532240"/>
            <a:ext cx="4094363" cy="2947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DCAE9-2912-4454-9784-36690194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72" y="1254708"/>
            <a:ext cx="2121376" cy="33531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6DD712-747E-418B-AD92-8B69BA38CE16}"/>
              </a:ext>
            </a:extLst>
          </p:cNvPr>
          <p:cNvSpPr/>
          <p:nvPr/>
        </p:nvSpPr>
        <p:spPr bwMode="auto">
          <a:xfrm>
            <a:off x="6166592" y="2723075"/>
            <a:ext cx="705925" cy="63533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371">
        <p:fade/>
      </p:transition>
    </mc:Choice>
    <mc:Fallback xmlns="">
      <p:transition spd="med" advTm="93371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청소년">
      <a:majorFont>
        <a:latin typeface="청소년서체"/>
        <a:ea typeface="청소년서체"/>
        <a:cs typeface=""/>
      </a:majorFont>
      <a:minorFont>
        <a:latin typeface="청소년서체"/>
        <a:ea typeface="청소년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0.potx" id="{2B9D109A-B5EA-4192-A8BC-1B4175E7EC76}" vid="{220B14D8-9A3D-4FDC-8AEC-2FC02735BA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2035</Words>
  <Application>Microsoft Office PowerPoint</Application>
  <PresentationFormat>Widescreen</PresentationFormat>
  <Paragraphs>350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Helvetica Light</vt:lpstr>
      <vt:lpstr>맑은 고딕</vt:lpstr>
      <vt:lpstr>청소년서체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WHITE TEMPLATE</vt:lpstr>
      <vt:lpstr>Xamarin 환경 셋팅 및  Azure 계정 활성화 </vt:lpstr>
      <vt:lpstr>1.  Visual Studio 실행 및 로그인 해주세요  2.  “Hello Xamarin Forms!” 실행결과 보여주세요   3.  Portal.azure.com 로그인 후 화면 보여주세요  </vt:lpstr>
      <vt:lpstr>[XAM101] Xamarin 소개 </vt:lpstr>
      <vt:lpstr>Who am I?</vt:lpstr>
      <vt:lpstr>Xamarin? </vt:lpstr>
      <vt:lpstr>지금까지의 모바일 개발환경</vt:lpstr>
      <vt:lpstr>그래서, 대안은?  </vt:lpstr>
      <vt:lpstr>Web을 이용해보자!</vt:lpstr>
      <vt:lpstr>Web App</vt:lpstr>
      <vt:lpstr>Hybrid App</vt:lpstr>
      <vt:lpstr>하지만</vt:lpstr>
      <vt:lpstr>Xamarin, 뭐가 좀 다르나?</vt:lpstr>
      <vt:lpstr>Xamarin의 시작점, Mono Project!</vt:lpstr>
      <vt:lpstr>Xamarin의 접근방법!</vt:lpstr>
      <vt:lpstr>동일한 개발 언어 및 도구 사용 </vt:lpstr>
      <vt:lpstr>Windows APIs</vt:lpstr>
      <vt:lpstr>iOS - 100% API coverage</vt:lpstr>
      <vt:lpstr>Android - 100% API coverage</vt:lpstr>
      <vt:lpstr>업데이트도 걱정없어요!</vt:lpstr>
      <vt:lpstr>Native performance</vt:lpstr>
      <vt:lpstr>UI는 별도로 개발해야 하나요? </vt:lpstr>
      <vt:lpstr>Xamarin.Forms</vt:lpstr>
      <vt:lpstr>Xamarin 개발 방법 </vt:lpstr>
      <vt:lpstr>PowerPoint Presentation</vt:lpstr>
      <vt:lpstr>Controls</vt:lpstr>
      <vt:lpstr>Native UI from shared code</vt:lpstr>
      <vt:lpstr>Demo #1</vt:lpstr>
      <vt:lpstr>Xamarin 설치하기</vt:lpstr>
      <vt:lpstr>MacOS, Windows에 설치할 수 있습니다!</vt:lpstr>
      <vt:lpstr>Windows PC에서 iOS 빌드하기</vt:lpstr>
      <vt:lpstr>Demo #2</vt:lpstr>
      <vt:lpstr>우리 오늘 뭐해요? </vt:lpstr>
      <vt:lpstr>실습 101 – Lab1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52</cp:revision>
  <cp:lastPrinted>2017-03-26T08:05:46Z</cp:lastPrinted>
  <dcterms:created xsi:type="dcterms:W3CDTF">2017-03-17T10:38:40Z</dcterms:created>
  <dcterms:modified xsi:type="dcterms:W3CDTF">2017-03-27T10:48:48Z</dcterms:modified>
</cp:coreProperties>
</file>